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Lst>
  <p:notesMasterIdLst>
    <p:notesMasterId r:id="rId94"/>
  </p:notesMasterIdLst>
  <p:sldIdLst>
    <p:sldId id="256" r:id="rId5"/>
    <p:sldId id="261" r:id="rId6"/>
    <p:sldId id="262" r:id="rId7"/>
    <p:sldId id="263" r:id="rId8"/>
    <p:sldId id="272" r:id="rId9"/>
    <p:sldId id="333" r:id="rId10"/>
    <p:sldId id="350" r:id="rId11"/>
    <p:sldId id="264" r:id="rId12"/>
    <p:sldId id="321" r:id="rId13"/>
    <p:sldId id="284" r:id="rId14"/>
    <p:sldId id="285" r:id="rId15"/>
    <p:sldId id="290" r:id="rId16"/>
    <p:sldId id="287" r:id="rId17"/>
    <p:sldId id="289" r:id="rId18"/>
    <p:sldId id="266" r:id="rId19"/>
    <p:sldId id="274" r:id="rId20"/>
    <p:sldId id="302" r:id="rId21"/>
    <p:sldId id="337" r:id="rId22"/>
    <p:sldId id="336" r:id="rId23"/>
    <p:sldId id="314" r:id="rId24"/>
    <p:sldId id="316" r:id="rId25"/>
    <p:sldId id="334" r:id="rId26"/>
    <p:sldId id="317" r:id="rId27"/>
    <p:sldId id="318" r:id="rId28"/>
    <p:sldId id="267" r:id="rId29"/>
    <p:sldId id="309" r:id="rId30"/>
    <p:sldId id="293" r:id="rId31"/>
    <p:sldId id="324" r:id="rId32"/>
    <p:sldId id="278" r:id="rId33"/>
    <p:sldId id="325" r:id="rId34"/>
    <p:sldId id="326" r:id="rId35"/>
    <p:sldId id="328" r:id="rId36"/>
    <p:sldId id="327" r:id="rId37"/>
    <p:sldId id="329" r:id="rId38"/>
    <p:sldId id="330" r:id="rId39"/>
    <p:sldId id="331" r:id="rId40"/>
    <p:sldId id="335" r:id="rId41"/>
    <p:sldId id="279" r:id="rId42"/>
    <p:sldId id="294" r:id="rId43"/>
    <p:sldId id="295" r:id="rId44"/>
    <p:sldId id="339" r:id="rId45"/>
    <p:sldId id="340" r:id="rId46"/>
    <p:sldId id="341" r:id="rId47"/>
    <p:sldId id="342" r:id="rId48"/>
    <p:sldId id="268" r:id="rId49"/>
    <p:sldId id="280" r:id="rId50"/>
    <p:sldId id="323" r:id="rId51"/>
    <p:sldId id="296" r:id="rId52"/>
    <p:sldId id="310" r:id="rId53"/>
    <p:sldId id="304" r:id="rId54"/>
    <p:sldId id="338" r:id="rId55"/>
    <p:sldId id="283" r:id="rId56"/>
    <p:sldId id="282" r:id="rId57"/>
    <p:sldId id="281" r:id="rId58"/>
    <p:sldId id="275" r:id="rId59"/>
    <p:sldId id="311" r:id="rId60"/>
    <p:sldId id="312" r:id="rId61"/>
    <p:sldId id="271" r:id="rId62"/>
    <p:sldId id="292" r:id="rId63"/>
    <p:sldId id="269" r:id="rId64"/>
    <p:sldId id="351" r:id="rId65"/>
    <p:sldId id="299" r:id="rId66"/>
    <p:sldId id="322" r:id="rId67"/>
    <p:sldId id="301" r:id="rId68"/>
    <p:sldId id="353" r:id="rId69"/>
    <p:sldId id="354" r:id="rId70"/>
    <p:sldId id="355" r:id="rId71"/>
    <p:sldId id="357" r:id="rId72"/>
    <p:sldId id="358" r:id="rId73"/>
    <p:sldId id="306" r:id="rId74"/>
    <p:sldId id="307" r:id="rId75"/>
    <p:sldId id="298" r:id="rId76"/>
    <p:sldId id="349" r:id="rId77"/>
    <p:sldId id="352" r:id="rId78"/>
    <p:sldId id="343" r:id="rId79"/>
    <p:sldId id="348" r:id="rId80"/>
    <p:sldId id="347" r:id="rId81"/>
    <p:sldId id="344" r:id="rId82"/>
    <p:sldId id="345" r:id="rId83"/>
    <p:sldId id="346" r:id="rId84"/>
    <p:sldId id="308" r:id="rId85"/>
    <p:sldId id="265" r:id="rId86"/>
    <p:sldId id="305" r:id="rId87"/>
    <p:sldId id="300" r:id="rId88"/>
    <p:sldId id="291" r:id="rId89"/>
    <p:sldId id="270" r:id="rId90"/>
    <p:sldId id="286" r:id="rId91"/>
    <p:sldId id="313" r:id="rId92"/>
    <p:sldId id="273" r:id="rId93"/>
  </p:sldIdLst>
  <p:sldSz cx="24384000" cy="13716000"/>
  <p:notesSz cx="6858000" cy="91440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00B7B7"/>
    <a:srgbClr val="5E50A1"/>
    <a:srgbClr val="510C76"/>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630" autoAdjust="0"/>
  </p:normalViewPr>
  <p:slideViewPr>
    <p:cSldViewPr>
      <p:cViewPr>
        <p:scale>
          <a:sx n="35" d="100"/>
          <a:sy n="35" d="100"/>
        </p:scale>
        <p:origin x="-912" y="-966"/>
      </p:cViewPr>
      <p:guideLst>
        <p:guide orient="horz" pos="4320"/>
        <p:guide pos="7680"/>
      </p:guideLst>
    </p:cSldViewPr>
  </p:slideViewPr>
  <p:outlineViewPr>
    <p:cViewPr>
      <p:scale>
        <a:sx n="33" d="100"/>
        <a:sy n="33" d="100"/>
      </p:scale>
      <p:origin x="48" y="0"/>
    </p:cViewPr>
  </p:outlineViewPr>
  <p:notesTextViewPr>
    <p:cViewPr>
      <p:scale>
        <a:sx n="100" d="100"/>
        <a:sy n="100" d="100"/>
      </p:scale>
      <p:origin x="0" y="0"/>
    </p:cViewPr>
  </p:notesTextViewPr>
  <p:sorterViewPr>
    <p:cViewPr>
      <p:scale>
        <a:sx n="100" d="100"/>
        <a:sy n="100" d="100"/>
      </p:scale>
      <p:origin x="0" y="1383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slide" Target="slides/slide72.xml"/><Relationship Id="rId84" Type="http://schemas.openxmlformats.org/officeDocument/2006/relationships/slide" Target="slides/slide80.xml"/><Relationship Id="rId89" Type="http://schemas.openxmlformats.org/officeDocument/2006/relationships/slide" Target="slides/slide85.xml"/><Relationship Id="rId97"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presProps" Target="pres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C08EFC-795C-4235-BDCE-41F740A39ACB}" type="datetimeFigureOut">
              <a:rPr lang="it-IT" smtClean="0"/>
              <a:t>21/09/16</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4F0E428-D64A-4531-B5D1-9866DFCF1707}" type="slidenum">
              <a:rPr lang="it-IT" smtClean="0"/>
              <a:t>‹N›</a:t>
            </a:fld>
            <a:endParaRPr lang="it-IT"/>
          </a:p>
        </p:txBody>
      </p:sp>
    </p:spTree>
    <p:extLst>
      <p:ext uri="{BB962C8B-B14F-4D97-AF65-F5344CB8AC3E}">
        <p14:creationId xmlns:p14="http://schemas.microsoft.com/office/powerpoint/2010/main" val="3859486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a:t>
            </a:fld>
            <a:endParaRPr lang="it-IT"/>
          </a:p>
        </p:txBody>
      </p:sp>
    </p:spTree>
    <p:extLst>
      <p:ext uri="{BB962C8B-B14F-4D97-AF65-F5344CB8AC3E}">
        <p14:creationId xmlns:p14="http://schemas.microsoft.com/office/powerpoint/2010/main" val="3148965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23</a:t>
            </a:fld>
            <a:endParaRPr lang="it-IT"/>
          </a:p>
        </p:txBody>
      </p:sp>
    </p:spTree>
    <p:extLst>
      <p:ext uri="{BB962C8B-B14F-4D97-AF65-F5344CB8AC3E}">
        <p14:creationId xmlns:p14="http://schemas.microsoft.com/office/powerpoint/2010/main" val="3536594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81380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sz="7200"/>
            </a:lvl1pPr>
          </a:lstStyle>
          <a:p>
            <a:r>
              <a:rPr lang="en-US" smtClean="0"/>
              <a:t>Click to edit Master title style</a:t>
            </a:r>
            <a:endParaRPr lang="en-US"/>
          </a:p>
        </p:txBody>
      </p:sp>
      <p:sp>
        <p:nvSpPr>
          <p:cNvPr id="3" name="Content Placeholder 2"/>
          <p:cNvSpPr>
            <a:spLocks noGrp="1"/>
          </p:cNvSpPr>
          <p:nvPr>
            <p:ph idx="1"/>
          </p:nvPr>
        </p:nvSpPr>
        <p:spPr>
          <a:xfrm>
            <a:off x="617538" y="1676401"/>
            <a:ext cx="23134637" cy="10591799"/>
          </a:xfrm>
        </p:spPr>
        <p:txBody>
          <a:bodyPr/>
          <a:lstStyle>
            <a:lvl1pPr>
              <a:buClr>
                <a:srgbClr val="5E50A1"/>
              </a:buClr>
              <a:defRPr/>
            </a:lvl1pPr>
            <a:lvl2pPr>
              <a:buClr>
                <a:srgbClr val="5E50A1"/>
              </a:buClr>
              <a:defRPr/>
            </a:lvl2pPr>
            <a:lvl3pPr>
              <a:buClr>
                <a:srgbClr val="5E50A1"/>
              </a:buClr>
              <a:defRPr/>
            </a:lvl3pPr>
            <a:lvl4pPr>
              <a:buClr>
                <a:srgbClr val="5E50A1"/>
              </a:buClr>
              <a:defRPr/>
            </a:lvl4pPr>
            <a:lvl5pPr>
              <a:buClr>
                <a:srgbClr val="5E50A1"/>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1493358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1027" name="Rectangle 2"/>
          <p:cNvSpPr>
            <a:spLocks noGrp="1" noChangeArrowheads="1"/>
          </p:cNvSpPr>
          <p:nvPr>
            <p:ph type="body" idx="1"/>
          </p:nvPr>
        </p:nvSpPr>
        <p:spPr bwMode="auto">
          <a:xfrm>
            <a:off x="8178800" y="7543800"/>
            <a:ext cx="15290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rtl="0" eaLnBrk="0" fontAlgn="base" hangingPunct="0">
        <a:lnSpc>
          <a:spcPct val="90000"/>
        </a:lnSpc>
        <a:spcBef>
          <a:spcPct val="0"/>
        </a:spcBef>
        <a:spcAft>
          <a:spcPct val="0"/>
        </a:spcAft>
        <a:defRPr sz="8000" b="1">
          <a:solidFill>
            <a:srgbClr val="FFFFFF"/>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ts val="1900"/>
        </a:spcBef>
        <a:spcAft>
          <a:spcPct val="0"/>
        </a:spcAft>
        <a:buChar char="•"/>
        <a:defRPr sz="6000">
          <a:solidFill>
            <a:srgbClr val="FFFFFF"/>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5pPr>
      <a:lvl6pPr marL="457200" algn="ctr" rtl="0" fontAlgn="base">
        <a:spcBef>
          <a:spcPct val="0"/>
        </a:spcBef>
        <a:spcAft>
          <a:spcPct val="0"/>
        </a:spcAft>
        <a:defRPr sz="5200">
          <a:solidFill>
            <a:srgbClr val="FFFFFF"/>
          </a:solidFill>
          <a:latin typeface="+mn-lt"/>
          <a:ea typeface="+mn-ea"/>
          <a:cs typeface="+mn-cs"/>
          <a:sym typeface="Arial" charset="0"/>
        </a:defRPr>
      </a:lvl6pPr>
      <a:lvl7pPr marL="914400" algn="ctr" rtl="0" fontAlgn="base">
        <a:spcBef>
          <a:spcPct val="0"/>
        </a:spcBef>
        <a:spcAft>
          <a:spcPct val="0"/>
        </a:spcAft>
        <a:defRPr sz="5200">
          <a:solidFill>
            <a:srgbClr val="FFFFFF"/>
          </a:solidFill>
          <a:latin typeface="+mn-lt"/>
          <a:ea typeface="+mn-ea"/>
          <a:cs typeface="+mn-cs"/>
          <a:sym typeface="Arial" charset="0"/>
        </a:defRPr>
      </a:lvl7pPr>
      <a:lvl8pPr marL="1371600" algn="ctr" rtl="0" fontAlgn="base">
        <a:spcBef>
          <a:spcPct val="0"/>
        </a:spcBef>
        <a:spcAft>
          <a:spcPct val="0"/>
        </a:spcAft>
        <a:defRPr sz="5200">
          <a:solidFill>
            <a:srgbClr val="FFFFFF"/>
          </a:solidFill>
          <a:latin typeface="+mn-lt"/>
          <a:ea typeface="+mn-ea"/>
          <a:cs typeface="+mn-cs"/>
          <a:sym typeface="Arial" charset="0"/>
        </a:defRPr>
      </a:lvl8pPr>
      <a:lvl9pPr marL="1828800" algn="ctr" rtl="0" fontAlgn="base">
        <a:spcBef>
          <a:spcPct val="0"/>
        </a:spcBef>
        <a:spcAft>
          <a:spcPct val="0"/>
        </a:spcAft>
        <a:defRPr sz="52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2051"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3" r:id="rId1"/>
  </p:sldLayoutIdLst>
  <p:transition/>
  <p:txStyles>
    <p:titleStyle>
      <a:lvl1pPr algn="l" rtl="0" eaLnBrk="0" fontAlgn="base" hangingPunct="0">
        <a:spcBef>
          <a:spcPct val="0"/>
        </a:spcBef>
        <a:spcAft>
          <a:spcPct val="0"/>
        </a:spcAft>
        <a:defRPr sz="7200" b="1">
          <a:solidFill>
            <a:srgbClr val="FFFFFF"/>
          </a:solidFill>
          <a:latin typeface="+mj-lt"/>
          <a:ea typeface="+mj-ea"/>
          <a:cs typeface="+mj-cs"/>
          <a:sym typeface="Arial" pitchFamily="34" charset="0"/>
        </a:defRPr>
      </a:lvl1pPr>
      <a:lvl2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spcBef>
          <a:spcPts val="2100"/>
        </a:spcBef>
        <a:spcAft>
          <a:spcPct val="0"/>
        </a:spcAft>
        <a:buClr>
          <a:srgbClr val="510C76"/>
        </a:buClr>
        <a:buSzPct val="100000"/>
        <a:buFont typeface="Wingdings" pitchFamily="2" charset="2"/>
        <a:buChar char="§"/>
        <a:defRPr sz="4800">
          <a:solidFill>
            <a:srgbClr val="FFFFFF"/>
          </a:solidFill>
          <a:latin typeface="+mn-lt"/>
          <a:ea typeface="+mn-ea"/>
          <a:cs typeface="+mn-cs"/>
          <a:sym typeface="Arial" pitchFamily="34" charset="0"/>
        </a:defRPr>
      </a:lvl1pPr>
      <a:lvl2pPr marL="876300" indent="-457200" algn="l" rtl="0" eaLnBrk="0" fontAlgn="base" hangingPunct="0">
        <a:spcBef>
          <a:spcPts val="19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2pPr>
      <a:lvl3pPr marL="1562100" indent="-457200" algn="l" rtl="0" eaLnBrk="0" fontAlgn="base" hangingPunct="0">
        <a:spcBef>
          <a:spcPts val="16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3pPr>
      <a:lvl4pPr marL="20193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4pPr>
      <a:lvl5pPr marL="24765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5pPr>
      <a:lvl6pPr marL="29337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6pPr>
      <a:lvl7pPr marL="33909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7pPr>
      <a:lvl8pPr marL="38481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8pPr>
      <a:lvl9pPr marL="43053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projects.spring.io/spring-integration/" TargetMode="External"/><Relationship Id="rId2" Type="http://schemas.openxmlformats.org/officeDocument/2006/relationships/hyperlink" Target="http://cloud.spring.io/spring-cloud-stream/" TargetMode="External"/><Relationship Id="rId1" Type="http://schemas.openxmlformats.org/officeDocument/2006/relationships/slideLayout" Target="../slideLayouts/slideLayout4.xml"/><Relationship Id="rId5" Type="http://schemas.openxmlformats.org/officeDocument/2006/relationships/hyperlink" Target="https://spring.io/blog/2016/05/10/spring-cloud-stream-1-0-0-release-is-available" TargetMode="External"/><Relationship Id="rId4" Type="http://schemas.openxmlformats.org/officeDocument/2006/relationships/hyperlink" Target="http://projects.spring.io/spring-boot/"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querydsl.com/" TargetMode="External"/><Relationship Id="rId2" Type="http://schemas.openxmlformats.org/officeDocument/2006/relationships/hyperlink" Target="http://projects.spring.io/spring-data"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8" Type="http://schemas.openxmlformats.org/officeDocument/2006/relationships/hyperlink" Target="http://docs.spring.io/spring-data/rest/docs/current/reference/html/#paging-and-sorting" TargetMode="External"/><Relationship Id="rId13" Type="http://schemas.openxmlformats.org/officeDocument/2006/relationships/hyperlink" Target="http://docs.spring.io/spring-data/rest/docs/current/reference/html/#_the_hal_browser" TargetMode="External"/><Relationship Id="rId3" Type="http://schemas.openxmlformats.org/officeDocument/2006/relationships/hyperlink" Target="https://spring.io/guides/gs/accessing-gemfire-data-rest" TargetMode="External"/><Relationship Id="rId7" Type="http://schemas.openxmlformats.org/officeDocument/2006/relationships/hyperlink" Target="http://docs.spring.io/spring-data/rest/docs/current/reference/html/#repository-resources" TargetMode="External"/><Relationship Id="rId12" Type="http://schemas.openxmlformats.org/officeDocument/2006/relationships/hyperlink" Target="http://docs.spring.io/spring-data/rest/docs/current/reference/html/#projections-excerpts" TargetMode="External"/><Relationship Id="rId2" Type="http://schemas.openxmlformats.org/officeDocument/2006/relationships/hyperlink" Target="https://spring.io/guides/gs/accessing-neo4j-data-rest" TargetMode="External"/><Relationship Id="rId1" Type="http://schemas.openxmlformats.org/officeDocument/2006/relationships/slideLayout" Target="../slideLayouts/slideLayout4.xml"/><Relationship Id="rId6" Type="http://schemas.openxmlformats.org/officeDocument/2006/relationships/hyperlink" Target="http://projects.spring.io/spring-data-rest/" TargetMode="External"/><Relationship Id="rId11" Type="http://schemas.openxmlformats.org/officeDocument/2006/relationships/hyperlink" Target="http://docs.spring.io/spring-data/rest/docs/current/reference/html/#metadata" TargetMode="External"/><Relationship Id="rId5" Type="http://schemas.openxmlformats.org/officeDocument/2006/relationships/hyperlink" Target="https://spring.io/guides/gs/accessing-data-rest" TargetMode="External"/><Relationship Id="rId10" Type="http://schemas.openxmlformats.org/officeDocument/2006/relationships/hyperlink" Target="http://docs.spring.io/spring-data/rest/docs/current/reference/html/#events" TargetMode="External"/><Relationship Id="rId4" Type="http://schemas.openxmlformats.org/officeDocument/2006/relationships/hyperlink" Target="https://spring.io/guides/gs/accessing-mongodb-data-rest" TargetMode="External"/><Relationship Id="rId9" Type="http://schemas.openxmlformats.org/officeDocument/2006/relationships/hyperlink" Target="http://docs.spring.io/spring-data/rest/docs/current/reference/html/#repository-resources.query-method-resource" TargetMode="External"/><Relationship Id="rId14" Type="http://schemas.openxmlformats.org/officeDocument/2006/relationships/hyperlink" Target="http://docs.spring.io/spring-data/rest/docs/current/reference/html/#customizing-sd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spring.io/guides/gs/accessing-data-jpa/" TargetMode="External"/><Relationship Id="rId2" Type="http://schemas.openxmlformats.org/officeDocument/2006/relationships/hyperlink" Target="https://spring.io/guides/gs/accessing-data-rest/" TargetMode="Externa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hyperlink" Target="http://blog.netgloo.com/2014/10/27/using-mysql-in-spring-boot-via-spring-data-jpa-and-hibernat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image" Target="../media/image13.png"/><Relationship Id="rId1" Type="http://schemas.openxmlformats.org/officeDocument/2006/relationships/slideLayout" Target="../slideLayouts/slideLayout4.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hyperlink" Target="https://docs.docker.com/engine/understanding-docker/" TargetMode="External"/><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hyperlink" Target="https://docs.docker.com/docker-cloud/" TargetMode="External"/><Relationship Id="rId7" Type="http://schemas.openxmlformats.org/officeDocument/2006/relationships/hyperlink" Target="https://docs.docker.com/docker-hub/webhooks/" TargetMode="External"/><Relationship Id="rId2" Type="http://schemas.openxmlformats.org/officeDocument/2006/relationships/hyperlink" Target="https://hub.docker.com/" TargetMode="External"/><Relationship Id="rId1" Type="http://schemas.openxmlformats.org/officeDocument/2006/relationships/slideLayout" Target="../slideLayouts/slideLayout4.xml"/><Relationship Id="rId6" Type="http://schemas.openxmlformats.org/officeDocument/2006/relationships/hyperlink" Target="https://docs.docker.com/docker-hub/builds/" TargetMode="External"/><Relationship Id="rId5" Type="http://schemas.openxmlformats.org/officeDocument/2006/relationships/hyperlink" Target="https://docs.docker.com/docker-hub/repos/" TargetMode="External"/><Relationship Id="rId4" Type="http://schemas.openxmlformats.org/officeDocument/2006/relationships/hyperlink" Target="https://docs.docker.com/docker-hub/orgs/"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docs.docker.com/reference/commandline/push" TargetMode="External"/><Relationship Id="rId3" Type="http://schemas.openxmlformats.org/officeDocument/2006/relationships/hyperlink" Target="https://docs.docker.com/docker-hub/repos/" TargetMode="External"/><Relationship Id="rId7" Type="http://schemas.openxmlformats.org/officeDocument/2006/relationships/hyperlink" Target="http://docs.docker.com/reference/commandline/login" TargetMode="External"/><Relationship Id="rId2" Type="http://schemas.openxmlformats.org/officeDocument/2006/relationships/hyperlink" Target="http://hub.docker.com/explore/" TargetMode="External"/><Relationship Id="rId1" Type="http://schemas.openxmlformats.org/officeDocument/2006/relationships/slideLayout" Target="../slideLayouts/slideLayout4.xml"/><Relationship Id="rId6" Type="http://schemas.openxmlformats.org/officeDocument/2006/relationships/hyperlink" Target="http://docs.docker.com/reference/commandline/pull" TargetMode="External"/><Relationship Id="rId5" Type="http://schemas.openxmlformats.org/officeDocument/2006/relationships/hyperlink" Target="http://docs.docker.com/reference/commandline/search" TargetMode="External"/><Relationship Id="rId4" Type="http://schemas.openxmlformats.org/officeDocument/2006/relationships/hyperlink" Target="https://docs.docker.com/docker-hub/build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hyperlink" Target="https://wiki.jenkins-ci.org/" TargetMode="Externa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3" Type="http://schemas.openxmlformats.org/officeDocument/2006/relationships/hyperlink" Target="https://github.com/spring-cloud/spring-cloud-zookeeper" TargetMode="External"/><Relationship Id="rId2" Type="http://schemas.openxmlformats.org/officeDocument/2006/relationships/hyperlink" Target="http://spring.io/projects/spring-xd"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2" Type="http://schemas.openxmlformats.org/officeDocument/2006/relationships/hyperlink" Target="http://hibernate.org/orm/what-is-an-orm/" TargetMode="External"/><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p:txBody>
          <a:bodyPr/>
          <a:lstStyle/>
          <a:p>
            <a:pPr eaLnBrk="1" hangingPunct="1"/>
            <a:endParaRPr lang="it-IT" dirty="0" smtClean="0"/>
          </a:p>
        </p:txBody>
      </p:sp>
      <p:sp>
        <p:nvSpPr>
          <p:cNvPr id="5123" name="Rectangle 2"/>
          <p:cNvSpPr>
            <a:spLocks noGrp="1" noChangeArrowheads="1"/>
          </p:cNvSpPr>
          <p:nvPr>
            <p:ph type="body" idx="1"/>
          </p:nvPr>
        </p:nvSpPr>
        <p:spPr/>
        <p:txBody>
          <a:bodyPr/>
          <a:lstStyle/>
          <a:p>
            <a:pPr marL="914400" indent="-914400" eaLnBrk="1" hangingPunct="1">
              <a:buFontTx/>
              <a:buNone/>
            </a:pPr>
            <a:endParaRPr lang="it-IT"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lvl="1" eaLnBrk="1" hangingPunct="1"/>
            <a:r>
              <a:rPr lang="it-IT" dirty="0" smtClean="0"/>
              <a:t>Project Management </a:t>
            </a:r>
            <a:r>
              <a:rPr lang="it-IT" dirty="0" err="1" smtClean="0"/>
              <a:t>related</a:t>
            </a:r>
            <a:endParaRPr lang="it-IT" dirty="0" smtClean="0"/>
          </a:p>
          <a:p>
            <a:pPr lvl="2" eaLnBrk="1" hangingPunct="1"/>
            <a:r>
              <a:rPr lang="it-IT" sz="2800" dirty="0" err="1" smtClean="0"/>
              <a:t>Deliver</a:t>
            </a:r>
            <a:r>
              <a:rPr lang="it-IT" sz="2800" dirty="0" smtClean="0"/>
              <a:t> software </a:t>
            </a:r>
            <a:r>
              <a:rPr lang="it-IT" sz="2800" dirty="0" err="1" smtClean="0"/>
              <a:t>faster</a:t>
            </a:r>
            <a:r>
              <a:rPr lang="it-IT" sz="2800" dirty="0" smtClean="0"/>
              <a:t> </a:t>
            </a:r>
          </a:p>
          <a:p>
            <a:pPr lvl="2" eaLnBrk="1" hangingPunct="1"/>
            <a:r>
              <a:rPr lang="it-IT" sz="2800" dirty="0" err="1" smtClean="0"/>
              <a:t>Eventually</a:t>
            </a:r>
            <a:r>
              <a:rPr lang="it-IT" sz="2800" dirty="0" smtClean="0"/>
              <a:t> </a:t>
            </a:r>
            <a:r>
              <a:rPr lang="it-IT" sz="2800" dirty="0" err="1" smtClean="0"/>
              <a:t>embrace</a:t>
            </a:r>
            <a:r>
              <a:rPr lang="it-IT" sz="2800" dirty="0" smtClean="0"/>
              <a:t> new </a:t>
            </a:r>
            <a:r>
              <a:rPr lang="it-IT" sz="2800" dirty="0" err="1" smtClean="0"/>
              <a:t>technology</a:t>
            </a:r>
            <a:r>
              <a:rPr lang="it-IT" sz="2800" dirty="0" smtClean="0"/>
              <a:t> </a:t>
            </a:r>
            <a:r>
              <a:rPr lang="it-IT" sz="2800" dirty="0" err="1" smtClean="0"/>
              <a:t>adopting</a:t>
            </a:r>
            <a:r>
              <a:rPr lang="it-IT" sz="2800" dirty="0" smtClean="0"/>
              <a:t> </a:t>
            </a:r>
            <a:r>
              <a:rPr lang="it-IT" sz="2800" dirty="0" err="1" smtClean="0"/>
              <a:t>them</a:t>
            </a:r>
            <a:r>
              <a:rPr lang="it-IT" sz="2800" dirty="0" smtClean="0"/>
              <a:t> </a:t>
            </a:r>
            <a:r>
              <a:rPr lang="it-IT" sz="2800" dirty="0" err="1" smtClean="0"/>
              <a:t>quickly</a:t>
            </a:r>
            <a:r>
              <a:rPr lang="it-IT" sz="2800" dirty="0"/>
              <a:t> </a:t>
            </a:r>
            <a:r>
              <a:rPr lang="it-IT" sz="2800" dirty="0" smtClean="0"/>
              <a:t>with the minimum impact to the </a:t>
            </a:r>
            <a:r>
              <a:rPr lang="it-IT" sz="2800" dirty="0" err="1" smtClean="0"/>
              <a:t>system</a:t>
            </a:r>
            <a:endParaRPr lang="it-IT" sz="2800" dirty="0" smtClean="0"/>
          </a:p>
          <a:p>
            <a:pPr lvl="2" eaLnBrk="1" hangingPunct="1"/>
            <a:r>
              <a:rPr lang="it-IT" sz="2800" dirty="0" err="1" smtClean="0"/>
              <a:t>Apply</a:t>
            </a:r>
            <a:r>
              <a:rPr lang="it-IT" sz="2800" dirty="0" smtClean="0"/>
              <a:t> Small teams </a:t>
            </a:r>
            <a:r>
              <a:rPr lang="it-IT" sz="2800" dirty="0" err="1"/>
              <a:t>distributed</a:t>
            </a:r>
            <a:r>
              <a:rPr lang="it-IT" sz="2800" dirty="0"/>
              <a:t> </a:t>
            </a:r>
            <a:r>
              <a:rPr lang="it-IT" sz="2800" dirty="0" err="1" smtClean="0"/>
              <a:t>geographically</a:t>
            </a:r>
            <a:endParaRPr lang="it-IT" sz="2800" dirty="0" smtClean="0"/>
          </a:p>
          <a:p>
            <a:pPr lvl="2" eaLnBrk="1" hangingPunct="1"/>
            <a:r>
              <a:rPr lang="it-IT" sz="2800" dirty="0" smtClean="0"/>
              <a:t>Optimizing the </a:t>
            </a:r>
            <a:r>
              <a:rPr lang="it-IT" sz="2800" dirty="0" err="1" smtClean="0"/>
              <a:t>distribution</a:t>
            </a:r>
            <a:r>
              <a:rPr lang="it-IT" sz="2800" dirty="0" smtClean="0"/>
              <a:t> ok the </a:t>
            </a:r>
            <a:r>
              <a:rPr lang="it-IT" sz="2800" dirty="0" err="1" smtClean="0"/>
              <a:t>professional</a:t>
            </a:r>
            <a:r>
              <a:rPr lang="it-IT" sz="2800" dirty="0" smtClean="0"/>
              <a:t> </a:t>
            </a:r>
            <a:r>
              <a:rPr lang="it-IT" sz="2800" dirty="0" err="1" smtClean="0"/>
              <a:t>skills</a:t>
            </a:r>
            <a:r>
              <a:rPr lang="it-IT" sz="2800" dirty="0" smtClean="0"/>
              <a:t> (</a:t>
            </a:r>
            <a:r>
              <a:rPr lang="it-IT" sz="2800" dirty="0" err="1" smtClean="0"/>
              <a:t>avoiding</a:t>
            </a:r>
            <a:r>
              <a:rPr lang="it-IT" sz="2800" dirty="0" smtClean="0"/>
              <a:t> skill -</a:t>
            </a:r>
            <a:r>
              <a:rPr lang="it-IT" sz="2800" dirty="0" err="1" smtClean="0"/>
              <a:t>distribution</a:t>
            </a:r>
            <a:r>
              <a:rPr lang="it-IT" sz="2800" dirty="0" smtClean="0"/>
              <a:t> ; </a:t>
            </a:r>
            <a:r>
              <a:rPr lang="it-IT" sz="2800" dirty="0" err="1" smtClean="0"/>
              <a:t>techical</a:t>
            </a:r>
            <a:r>
              <a:rPr lang="it-IT" sz="2800" dirty="0" smtClean="0"/>
              <a:t> skill </a:t>
            </a:r>
            <a:r>
              <a:rPr lang="it-IT" sz="2800" dirty="0" err="1" smtClean="0"/>
              <a:t>where</a:t>
            </a:r>
            <a:r>
              <a:rPr lang="it-IT" sz="2800" dirty="0" smtClean="0"/>
              <a:t> </a:t>
            </a: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necessary</a:t>
            </a:r>
            <a:r>
              <a:rPr lang="it-IT" sz="2800" dirty="0" smtClean="0"/>
              <a:t> -QA)</a:t>
            </a:r>
          </a:p>
          <a:p>
            <a:pPr lvl="2" eaLnBrk="1" hangingPunct="1"/>
            <a:r>
              <a:rPr lang="it-IT" sz="2800" dirty="0" err="1" smtClean="0"/>
              <a:t>Each</a:t>
            </a:r>
            <a:r>
              <a:rPr lang="it-IT" sz="2800" dirty="0" smtClean="0"/>
              <a:t> team with </a:t>
            </a:r>
            <a:r>
              <a:rPr lang="it-IT" sz="2800" dirty="0" err="1" smtClean="0"/>
              <a:t>specific</a:t>
            </a:r>
            <a:r>
              <a:rPr lang="it-IT" sz="2800" dirty="0" smtClean="0"/>
              <a:t> </a:t>
            </a:r>
            <a:r>
              <a:rPr lang="it-IT" sz="2800" dirty="0" err="1" smtClean="0"/>
              <a:t>skills</a:t>
            </a:r>
            <a:r>
              <a:rPr lang="it-IT" sz="2800" dirty="0" smtClean="0"/>
              <a:t> </a:t>
            </a:r>
            <a:r>
              <a:rPr lang="it-IT" sz="2800" dirty="0" err="1" smtClean="0"/>
              <a:t>characterization</a:t>
            </a:r>
            <a:r>
              <a:rPr lang="it-IT" sz="2800" dirty="0" smtClean="0"/>
              <a:t> (no skill )</a:t>
            </a:r>
          </a:p>
          <a:p>
            <a:pPr lvl="2" eaLnBrk="1" hangingPunct="1"/>
            <a:r>
              <a:rPr lang="it-IT" sz="2800" dirty="0"/>
              <a:t>Small feature teams </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err="1"/>
              <a:t>Requirements</a:t>
            </a:r>
            <a:r>
              <a:rPr lang="it-IT" sz="5400" dirty="0"/>
              <a:t> </a:t>
            </a:r>
            <a:r>
              <a:rPr lang="it-IT" sz="5400" dirty="0" err="1"/>
              <a:t>fullfilment</a:t>
            </a:r>
            <a:r>
              <a:rPr lang="it-IT" sz="5400" dirty="0"/>
              <a:t>: </a:t>
            </a:r>
            <a:r>
              <a:rPr lang="it-IT" sz="5400" dirty="0" err="1"/>
              <a:t>Microservices</a:t>
            </a:r>
            <a:r>
              <a:rPr lang="it-IT" sz="5400" dirty="0"/>
              <a:t> Design Pattern</a:t>
            </a:r>
          </a:p>
        </p:txBody>
      </p:sp>
      <p:sp>
        <p:nvSpPr>
          <p:cNvPr id="8195" name="Rectangle 2"/>
          <p:cNvSpPr>
            <a:spLocks noGrp="1" noChangeArrowheads="1"/>
          </p:cNvSpPr>
          <p:nvPr>
            <p:ph type="body" idx="1"/>
          </p:nvPr>
        </p:nvSpPr>
        <p:spPr/>
        <p:txBody>
          <a:bodyPr/>
          <a:lstStyle/>
          <a:p>
            <a:pPr lvl="1" eaLnBrk="1" hangingPunct="1"/>
            <a:r>
              <a:rPr lang="it-IT" sz="2400" dirty="0" smtClean="0"/>
              <a:t>A </a:t>
            </a:r>
            <a:r>
              <a:rPr lang="it-IT" sz="2400" dirty="0" err="1" smtClean="0"/>
              <a:t>possible</a:t>
            </a:r>
            <a:r>
              <a:rPr lang="it-IT" sz="2400" dirty="0" smtClean="0"/>
              <a:t> design pattern </a:t>
            </a:r>
            <a:r>
              <a:rPr lang="it-IT" sz="2400" dirty="0" err="1" smtClean="0"/>
              <a:t>that</a:t>
            </a:r>
            <a:r>
              <a:rPr lang="it-IT" sz="2400" dirty="0" smtClean="0"/>
              <a:t> </a:t>
            </a:r>
            <a:r>
              <a:rPr lang="it-IT" sz="2400" dirty="0" err="1" smtClean="0"/>
              <a:t>will</a:t>
            </a:r>
            <a:r>
              <a:rPr lang="it-IT" sz="2400" dirty="0" smtClean="0"/>
              <a:t>  </a:t>
            </a:r>
            <a:r>
              <a:rPr lang="it-IT" sz="2400" dirty="0" err="1" smtClean="0"/>
              <a:t>accomplish</a:t>
            </a:r>
            <a:r>
              <a:rPr lang="it-IT" sz="2400" dirty="0" smtClean="0"/>
              <a:t> </a:t>
            </a:r>
            <a:r>
              <a:rPr lang="it-IT" sz="2400" dirty="0" err="1" smtClean="0"/>
              <a:t>all</a:t>
            </a:r>
            <a:r>
              <a:rPr lang="it-IT" sz="2400" dirty="0" smtClean="0"/>
              <a:t> </a:t>
            </a:r>
            <a:r>
              <a:rPr lang="it-IT" sz="2400" dirty="0" err="1" smtClean="0"/>
              <a:t>these</a:t>
            </a:r>
            <a:r>
              <a:rPr lang="it-IT" sz="2400" dirty="0" smtClean="0"/>
              <a:t> </a:t>
            </a:r>
            <a:r>
              <a:rPr lang="it-IT" sz="2400" dirty="0" err="1" smtClean="0"/>
              <a:t>requirement</a:t>
            </a:r>
            <a:r>
              <a:rPr lang="it-IT" sz="2400" dirty="0" smtClean="0"/>
              <a:t> </a:t>
            </a:r>
            <a:r>
              <a:rPr lang="it-IT" sz="2400" dirty="0" err="1" smtClean="0"/>
              <a:t>could</a:t>
            </a:r>
            <a:r>
              <a:rPr lang="it-IT" sz="2400" dirty="0" smtClean="0"/>
              <a:t> be a </a:t>
            </a:r>
            <a:r>
              <a:rPr lang="it-IT" sz="2400" dirty="0" err="1" smtClean="0"/>
              <a:t>Microservices</a:t>
            </a:r>
            <a:r>
              <a:rPr lang="it-IT" sz="2400" dirty="0" smtClean="0"/>
              <a:t> </a:t>
            </a:r>
            <a:r>
              <a:rPr lang="it-IT" sz="2400" dirty="0" err="1" smtClean="0"/>
              <a:t>based</a:t>
            </a:r>
            <a:r>
              <a:rPr lang="it-IT" sz="2400" dirty="0" smtClean="0"/>
              <a:t>  </a:t>
            </a:r>
            <a:r>
              <a:rPr lang="it-IT" sz="2400" dirty="0" err="1" smtClean="0"/>
              <a:t>computing</a:t>
            </a:r>
            <a:r>
              <a:rPr lang="it-IT" sz="2400" dirty="0" smtClean="0"/>
              <a:t> </a:t>
            </a:r>
            <a:r>
              <a:rPr lang="it-IT" sz="2400" dirty="0" err="1" smtClean="0"/>
              <a:t>system</a:t>
            </a:r>
            <a:r>
              <a:rPr lang="it-IT" sz="2400" dirty="0" smtClean="0"/>
              <a:t> </a:t>
            </a:r>
            <a:r>
              <a:rPr lang="it-IT" sz="2400" dirty="0" err="1" smtClean="0"/>
              <a:t>architecture</a:t>
            </a:r>
            <a:endParaRPr lang="it-IT" sz="2400" dirty="0" smtClean="0"/>
          </a:p>
          <a:p>
            <a:pPr lvl="1" eaLnBrk="1" hangingPunct="1"/>
            <a:r>
              <a:rPr lang="it-IT" sz="2400" dirty="0" smtClean="0"/>
              <a:t>The </a:t>
            </a:r>
            <a:r>
              <a:rPr lang="it-IT" sz="2400" dirty="0" err="1"/>
              <a:t>desing</a:t>
            </a:r>
            <a:r>
              <a:rPr lang="it-IT" sz="2400" dirty="0"/>
              <a:t> pattern </a:t>
            </a:r>
            <a:r>
              <a:rPr lang="it-IT" sz="2400" dirty="0" err="1"/>
              <a:t>that</a:t>
            </a:r>
            <a:r>
              <a:rPr lang="it-IT" sz="2400" dirty="0"/>
              <a:t> </a:t>
            </a:r>
            <a:r>
              <a:rPr lang="it-IT" sz="2400" dirty="0" err="1"/>
              <a:t>will</a:t>
            </a:r>
            <a:r>
              <a:rPr lang="it-IT" sz="2400" dirty="0"/>
              <a:t> </a:t>
            </a:r>
            <a:r>
              <a:rPr lang="it-IT" sz="2400" dirty="0" smtClean="0"/>
              <a:t> </a:t>
            </a:r>
            <a:r>
              <a:rPr lang="it-IT" sz="2400" dirty="0" err="1" smtClean="0"/>
              <a:t>accomplish</a:t>
            </a:r>
            <a:r>
              <a:rPr lang="it-IT" sz="2400" dirty="0" smtClean="0"/>
              <a:t> the </a:t>
            </a:r>
            <a:r>
              <a:rPr lang="it-IT" sz="2400" dirty="0" err="1" smtClean="0"/>
              <a:t>listed</a:t>
            </a:r>
            <a:r>
              <a:rPr lang="it-IT" sz="2400" dirty="0" smtClean="0"/>
              <a:t> </a:t>
            </a:r>
            <a:r>
              <a:rPr lang="it-IT" sz="2400" dirty="0" err="1" smtClean="0"/>
              <a:t>requirements</a:t>
            </a:r>
            <a:r>
              <a:rPr lang="it-IT" sz="2400" dirty="0" smtClean="0"/>
              <a:t> </a:t>
            </a:r>
            <a:r>
              <a:rPr lang="it-IT" sz="2400" dirty="0" err="1"/>
              <a:t>could</a:t>
            </a:r>
            <a:r>
              <a:rPr lang="it-IT" sz="2400" dirty="0"/>
              <a:t> </a:t>
            </a:r>
            <a:r>
              <a:rPr lang="it-IT" sz="2400" dirty="0" smtClean="0"/>
              <a:t>be </a:t>
            </a:r>
            <a:r>
              <a:rPr lang="it-IT" sz="2400" dirty="0"/>
              <a:t>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dirty="0" err="1" smtClean="0"/>
              <a:t>All</a:t>
            </a:r>
            <a:r>
              <a:rPr lang="it-IT" sz="2400" dirty="0" smtClean="0"/>
              <a:t> </a:t>
            </a:r>
            <a:r>
              <a:rPr lang="it-IT" sz="2400" dirty="0" err="1"/>
              <a:t>these</a:t>
            </a:r>
            <a:r>
              <a:rPr lang="it-IT" sz="2400" dirty="0"/>
              <a:t> </a:t>
            </a:r>
            <a:r>
              <a:rPr lang="it-IT" sz="2400" dirty="0" err="1"/>
              <a:t>requirements</a:t>
            </a:r>
            <a:r>
              <a:rPr lang="it-IT" sz="2400" dirty="0"/>
              <a:t> </a:t>
            </a:r>
            <a:r>
              <a:rPr lang="it-IT" sz="2400" dirty="0" err="1"/>
              <a:t>could</a:t>
            </a:r>
            <a:r>
              <a:rPr lang="it-IT" sz="2400" dirty="0"/>
              <a:t> be </a:t>
            </a:r>
            <a:r>
              <a:rPr lang="it-IT" sz="2400" dirty="0" err="1" smtClean="0"/>
              <a:t>accomplished</a:t>
            </a:r>
            <a:r>
              <a:rPr lang="it-IT" sz="2400" dirty="0" smtClean="0"/>
              <a:t>  </a:t>
            </a:r>
            <a:r>
              <a:rPr lang="it-IT" sz="2400" dirty="0"/>
              <a:t>by 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features</a:t>
            </a:r>
            <a:r>
              <a:rPr lang="it-IT" sz="2400" b="1" dirty="0" smtClean="0"/>
              <a:t> of </a:t>
            </a:r>
            <a:r>
              <a:rPr lang="it-IT" sz="2400" b="1" dirty="0" err="1" smtClean="0"/>
              <a:t>this</a:t>
            </a:r>
            <a:r>
              <a:rPr lang="it-IT" sz="2400" b="1" dirty="0" smtClean="0"/>
              <a:t> design pattern are:</a:t>
            </a:r>
            <a:endParaRPr lang="it-IT" sz="2400" b="1" dirty="0"/>
          </a:p>
          <a:p>
            <a:pPr lvl="1" eaLnBrk="1" hangingPunct="1"/>
            <a:r>
              <a:rPr lang="it-IT" sz="2400" strike="sngStrike" dirty="0" err="1" smtClean="0"/>
              <a:t>defining</a:t>
            </a:r>
            <a:r>
              <a:rPr lang="it-IT" sz="2400" strike="sngStrike" dirty="0" smtClean="0"/>
              <a:t> the right design pattern </a:t>
            </a:r>
          </a:p>
          <a:p>
            <a:pPr marL="876300" lvl="2" indent="0" eaLnBrk="1" hangingPunct="1">
              <a:buNone/>
            </a:pPr>
            <a:r>
              <a:rPr lang="it-IT" sz="2400" strike="sngStrike" dirty="0" smtClean="0"/>
              <a:t>Microservices </a:t>
            </a:r>
          </a:p>
          <a:p>
            <a:pPr marL="876300" lvl="2" indent="0" eaLnBrk="1" hangingPunct="1">
              <a:buNone/>
            </a:pPr>
            <a:r>
              <a:rPr lang="it-IT" sz="2400" strike="sngStrike" dirty="0"/>
              <a:t>	</a:t>
            </a:r>
            <a:r>
              <a:rPr lang="it-IT" sz="2400" strike="sngStrike" dirty="0" smtClean="0"/>
              <a:t>build a </a:t>
            </a:r>
            <a:r>
              <a:rPr lang="it-IT" sz="2400" strike="sngStrike" dirty="0" err="1" smtClean="0"/>
              <a:t>system</a:t>
            </a:r>
            <a:r>
              <a:rPr lang="it-IT" sz="2400" strike="sngStrike" dirty="0" smtClean="0"/>
              <a:t> </a:t>
            </a:r>
            <a:r>
              <a:rPr lang="it-IT" sz="2400" strike="sngStrike" dirty="0" err="1" smtClean="0"/>
              <a:t>based</a:t>
            </a:r>
            <a:r>
              <a:rPr lang="it-IT" sz="2400" strike="sngStrike" dirty="0" smtClean="0"/>
              <a:t> on microservices </a:t>
            </a:r>
            <a:r>
              <a:rPr lang="it-IT" sz="2400" strike="sngStrike" dirty="0" err="1" smtClean="0"/>
              <a:t>architecture</a:t>
            </a:r>
            <a:r>
              <a:rPr lang="it-IT" sz="2400" strike="sngStrike" dirty="0" smtClean="0"/>
              <a:t> </a:t>
            </a:r>
            <a:r>
              <a:rPr lang="it-IT" sz="2400" strike="sngStrike" dirty="0" err="1" smtClean="0"/>
              <a:t>could</a:t>
            </a:r>
            <a:r>
              <a:rPr lang="it-IT" sz="2400" strike="sngStrike" dirty="0" smtClean="0"/>
              <a:t> </a:t>
            </a:r>
            <a:r>
              <a:rPr lang="it-IT" sz="2400" strike="sngStrike" dirty="0" err="1" smtClean="0"/>
              <a:t>lead</a:t>
            </a:r>
            <a:endParaRPr lang="it-IT" sz="2400" strike="sngStrike" dirty="0" smtClean="0"/>
          </a:p>
          <a:p>
            <a:pPr lvl="2"/>
            <a:r>
              <a:rPr lang="it-IT" sz="2400" dirty="0"/>
              <a:t>Services </a:t>
            </a:r>
            <a:r>
              <a:rPr lang="it-IT" sz="2400" dirty="0" err="1"/>
              <a:t>loosely</a:t>
            </a:r>
            <a:r>
              <a:rPr lang="it-IT" sz="2400" dirty="0"/>
              <a:t> </a:t>
            </a:r>
            <a:r>
              <a:rPr lang="it-IT" sz="2400" dirty="0" err="1"/>
              <a:t>coupled</a:t>
            </a:r>
            <a:r>
              <a:rPr lang="it-IT" sz="2400" dirty="0"/>
              <a:t>, so </a:t>
            </a:r>
            <a:r>
              <a:rPr lang="it-IT" sz="2400" dirty="0" err="1"/>
              <a:t>that</a:t>
            </a:r>
            <a:r>
              <a:rPr lang="it-IT" sz="2400" dirty="0"/>
              <a:t> </a:t>
            </a:r>
            <a:r>
              <a:rPr lang="it-IT" sz="2400" dirty="0" err="1"/>
              <a:t>they</a:t>
            </a:r>
            <a:r>
              <a:rPr lang="it-IT" sz="2400" dirty="0"/>
              <a:t> can </a:t>
            </a:r>
            <a:r>
              <a:rPr lang="it-IT" sz="2400" dirty="0" err="1"/>
              <a:t>developed</a:t>
            </a:r>
            <a:r>
              <a:rPr lang="it-IT" sz="2400" dirty="0"/>
              <a:t>, </a:t>
            </a:r>
            <a:r>
              <a:rPr lang="it-IT" sz="2400" dirty="0" err="1"/>
              <a:t>deployed</a:t>
            </a:r>
            <a:r>
              <a:rPr lang="it-IT" sz="2400" dirty="0"/>
              <a:t> and </a:t>
            </a:r>
            <a:r>
              <a:rPr lang="it-IT" sz="2400" dirty="0" err="1"/>
              <a:t>scaled</a:t>
            </a:r>
            <a:r>
              <a:rPr lang="it-IT" sz="2400" dirty="0"/>
              <a:t> </a:t>
            </a:r>
            <a:r>
              <a:rPr lang="it-IT" sz="2400" dirty="0" err="1"/>
              <a:t>indipendently</a:t>
            </a:r>
            <a:r>
              <a:rPr lang="it-IT" sz="2400" dirty="0"/>
              <a:t> </a:t>
            </a:r>
          </a:p>
          <a:p>
            <a:pPr lvl="2"/>
            <a:r>
              <a:rPr lang="it-IT" sz="2400" strike="sngStrike" dirty="0"/>
              <a:t>Business </a:t>
            </a:r>
            <a:r>
              <a:rPr lang="it-IT" sz="2400" strike="sngStrike" dirty="0" err="1"/>
              <a:t>transactions</a:t>
            </a:r>
            <a:r>
              <a:rPr lang="it-IT" sz="2400" strike="sngStrike" dirty="0"/>
              <a:t> </a:t>
            </a:r>
            <a:r>
              <a:rPr lang="it-IT" sz="2400" strike="sngStrike" dirty="0" err="1"/>
              <a:t>that</a:t>
            </a:r>
            <a:r>
              <a:rPr lang="it-IT" sz="2400" strike="sngStrike" dirty="0"/>
              <a:t> </a:t>
            </a:r>
            <a:r>
              <a:rPr lang="it-IT" sz="2400" strike="sngStrike" dirty="0" err="1"/>
              <a:t>need</a:t>
            </a:r>
            <a:r>
              <a:rPr lang="it-IT" sz="2400" strike="sngStrike" dirty="0"/>
              <a:t> to update data </a:t>
            </a:r>
            <a:r>
              <a:rPr lang="it-IT" sz="2400" strike="sngStrike" dirty="0" err="1"/>
              <a:t>ownd</a:t>
            </a:r>
            <a:r>
              <a:rPr lang="it-IT" sz="2400" strike="sngStrike" dirty="0"/>
              <a:t> by multiple </a:t>
            </a:r>
            <a:r>
              <a:rPr lang="it-IT" sz="2400" strike="sngStrike" dirty="0" err="1"/>
              <a:t>services</a:t>
            </a:r>
            <a:endParaRPr lang="it-IT" sz="2400" strike="sngStrike" dirty="0"/>
          </a:p>
          <a:p>
            <a:pPr lvl="2"/>
            <a:r>
              <a:rPr lang="it-IT" sz="2400" strike="sngStrike" dirty="0"/>
              <a:t>Some </a:t>
            </a:r>
            <a:r>
              <a:rPr lang="it-IT" sz="2400" strike="sngStrike" dirty="0" err="1"/>
              <a:t>queries</a:t>
            </a:r>
            <a:r>
              <a:rPr lang="it-IT" sz="2400" strike="sngStrike" dirty="0"/>
              <a:t> must join data </a:t>
            </a:r>
            <a:r>
              <a:rPr lang="it-IT" sz="2400" strike="sngStrike" dirty="0" err="1"/>
              <a:t>owned</a:t>
            </a:r>
            <a:r>
              <a:rPr lang="it-IT" sz="2400" strike="sngStrike" dirty="0"/>
              <a:t> by multiple </a:t>
            </a:r>
            <a:r>
              <a:rPr lang="it-IT" sz="2400" strike="sngStrike" dirty="0" err="1"/>
              <a:t>services</a:t>
            </a:r>
            <a:endParaRPr lang="it-IT" sz="2400" strike="sngStrike" dirty="0"/>
          </a:p>
          <a:p>
            <a:pPr lvl="2" eaLnBrk="1" hangingPunct="1"/>
            <a:r>
              <a:rPr lang="it-IT" sz="2400" dirty="0" err="1" smtClean="0"/>
              <a:t>Each</a:t>
            </a:r>
            <a:r>
              <a:rPr lang="it-IT" sz="2400" dirty="0" smtClean="0"/>
              <a:t> service </a:t>
            </a:r>
            <a:r>
              <a:rPr lang="it-IT" sz="2400" dirty="0" err="1" smtClean="0"/>
              <a:t>could</a:t>
            </a:r>
            <a:r>
              <a:rPr lang="it-IT" sz="2400" dirty="0" smtClean="0"/>
              <a:t> be </a:t>
            </a:r>
            <a:r>
              <a:rPr lang="it-IT" sz="2400" dirty="0" err="1" smtClean="0"/>
              <a:t>developed</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technology</a:t>
            </a:r>
            <a:r>
              <a:rPr lang="it-IT" sz="2400" dirty="0" smtClean="0"/>
              <a:t> </a:t>
            </a:r>
            <a:r>
              <a:rPr lang="it-IT" sz="2400" strike="sngStrike" dirty="0" smtClean="0"/>
              <a:t>inside </a:t>
            </a:r>
            <a:r>
              <a:rPr lang="it-IT" sz="2400" strike="sngStrike" dirty="0" err="1" smtClean="0"/>
              <a:t>each</a:t>
            </a:r>
            <a:r>
              <a:rPr lang="it-IT" sz="2400" strike="sngStrike" dirty="0" smtClean="0"/>
              <a:t> service  i.e. database </a:t>
            </a:r>
            <a:r>
              <a:rPr lang="it-IT" sz="2400" strike="sngStrike" dirty="0" err="1" smtClean="0"/>
              <a:t>engine</a:t>
            </a:r>
            <a:r>
              <a:rPr lang="it-IT" sz="2400" strike="sngStrike" dirty="0" smtClean="0"/>
              <a:t> (neo4j; </a:t>
            </a:r>
            <a:r>
              <a:rPr lang="it-IT" sz="2400" strike="sngStrike" dirty="0" err="1" smtClean="0"/>
              <a:t>relational</a:t>
            </a:r>
            <a:r>
              <a:rPr lang="it-IT" sz="2400" strike="sngStrike" dirty="0" smtClean="0"/>
              <a:t>, no sql)</a:t>
            </a:r>
          </a:p>
          <a:p>
            <a:pPr lvl="2" eaLnBrk="1" hangingPunct="1"/>
            <a:r>
              <a:rPr lang="it-IT" sz="2400" dirty="0" err="1"/>
              <a:t>Different</a:t>
            </a:r>
            <a:r>
              <a:rPr lang="it-IT" sz="2400" dirty="0"/>
              <a:t> </a:t>
            </a:r>
            <a:r>
              <a:rPr lang="it-IT" sz="2400" dirty="0" err="1"/>
              <a:t>Each</a:t>
            </a:r>
            <a:r>
              <a:rPr lang="it-IT" sz="2400" dirty="0"/>
              <a:t> service </a:t>
            </a:r>
            <a:r>
              <a:rPr lang="it-IT" sz="2400" dirty="0" err="1"/>
              <a:t>willl</a:t>
            </a:r>
            <a:r>
              <a:rPr lang="it-IT" sz="2400" dirty="0"/>
              <a:t> </a:t>
            </a:r>
            <a:r>
              <a:rPr lang="it-IT" sz="2400" dirty="0" err="1"/>
              <a:t>have</a:t>
            </a:r>
            <a:r>
              <a:rPr lang="it-IT" sz="2400" dirty="0"/>
              <a:t> </a:t>
            </a:r>
            <a:r>
              <a:rPr lang="it-IT" sz="2400" dirty="0" err="1"/>
              <a:t>different</a:t>
            </a:r>
            <a:r>
              <a:rPr lang="it-IT" sz="2400" dirty="0"/>
              <a:t> data </a:t>
            </a:r>
            <a:r>
              <a:rPr lang="it-IT" sz="2400" dirty="0" err="1"/>
              <a:t>store</a:t>
            </a:r>
            <a:r>
              <a:rPr lang="it-IT" sz="2400" dirty="0"/>
              <a:t> </a:t>
            </a:r>
            <a:r>
              <a:rPr lang="it-IT" sz="2400" dirty="0" err="1"/>
              <a:t>requirements</a:t>
            </a:r>
            <a:r>
              <a:rPr lang="it-IT" sz="2400" dirty="0"/>
              <a:t> </a:t>
            </a:r>
            <a:r>
              <a:rPr lang="it-IT" sz="2400" dirty="0" err="1"/>
              <a:t>accordign</a:t>
            </a:r>
            <a:r>
              <a:rPr lang="it-IT" sz="2400" dirty="0"/>
              <a:t> to </a:t>
            </a:r>
            <a:r>
              <a:rPr lang="it-IT" sz="2400" dirty="0" err="1"/>
              <a:t>requirements</a:t>
            </a:r>
            <a:r>
              <a:rPr lang="it-IT" sz="2400" dirty="0"/>
              <a:t> and </a:t>
            </a:r>
            <a:r>
              <a:rPr lang="it-IT" sz="2400" dirty="0" err="1"/>
              <a:t>his</a:t>
            </a:r>
            <a:r>
              <a:rPr lang="it-IT" sz="2400" dirty="0"/>
              <a:t> business </a:t>
            </a:r>
          </a:p>
          <a:p>
            <a:pPr lvl="2" eaLnBrk="1" hangingPunct="1"/>
            <a:r>
              <a:rPr lang="it-IT" sz="2400" strike="sngStrike" dirty="0" err="1" smtClean="0"/>
              <a:t>Each</a:t>
            </a:r>
            <a:r>
              <a:rPr lang="it-IT" sz="2400" strike="sngStrike" dirty="0" smtClean="0"/>
              <a:t> service in </a:t>
            </a:r>
            <a:r>
              <a:rPr lang="it-IT" sz="2400" strike="sngStrike" dirty="0" err="1" smtClean="0"/>
              <a:t>need</a:t>
            </a:r>
            <a:r>
              <a:rPr lang="it-IT" sz="2400" strike="sngStrike" dirty="0" smtClean="0"/>
              <a:t> of </a:t>
            </a:r>
            <a:r>
              <a:rPr lang="it-IT" sz="2400" strike="sngStrike" dirty="0" err="1" smtClean="0"/>
              <a:t>improvement</a:t>
            </a:r>
            <a:r>
              <a:rPr lang="it-IT" sz="2400" strike="sngStrike" dirty="0" smtClean="0"/>
              <a:t> or </a:t>
            </a:r>
            <a:r>
              <a:rPr lang="it-IT" sz="2400" strike="sngStrike" dirty="0" err="1" smtClean="0"/>
              <a:t>scaling</a:t>
            </a:r>
            <a:r>
              <a:rPr lang="it-IT" sz="2400" strike="sngStrike" dirty="0" smtClean="0"/>
              <a:t> up </a:t>
            </a:r>
          </a:p>
          <a:p>
            <a:pPr lvl="2" eaLnBrk="1" hangingPunct="1"/>
            <a:r>
              <a:rPr lang="it-IT" sz="2400" dirty="0" err="1" smtClean="0"/>
              <a:t>If</a:t>
            </a:r>
            <a:r>
              <a:rPr lang="it-IT" sz="2400" dirty="0" smtClean="0"/>
              <a:t> </a:t>
            </a:r>
            <a:r>
              <a:rPr lang="it-IT" sz="2400" dirty="0" err="1" smtClean="0"/>
              <a:t>one</a:t>
            </a:r>
            <a:r>
              <a:rPr lang="it-IT" sz="2400" dirty="0" smtClean="0"/>
              <a:t> service (</a:t>
            </a:r>
            <a:r>
              <a:rPr lang="it-IT" sz="2400" dirty="0" err="1" smtClean="0"/>
              <a:t>as</a:t>
            </a:r>
            <a:r>
              <a:rPr lang="it-IT" sz="2400" dirty="0" smtClean="0"/>
              <a:t> a </a:t>
            </a:r>
            <a:r>
              <a:rPr lang="it-IT" sz="2400" dirty="0" err="1" smtClean="0"/>
              <a:t>a</a:t>
            </a:r>
            <a:r>
              <a:rPr lang="it-IT" sz="2400" dirty="0" smtClean="0"/>
              <a:t> part of the </a:t>
            </a:r>
            <a:r>
              <a:rPr lang="it-IT" sz="2400" dirty="0" err="1" smtClean="0"/>
              <a:t>system</a:t>
            </a:r>
            <a:r>
              <a:rPr lang="it-IT" sz="2400" dirty="0" smtClean="0"/>
              <a:t>)  </a:t>
            </a:r>
            <a:r>
              <a:rPr lang="it-IT" sz="2400" dirty="0" err="1" smtClean="0"/>
              <a:t>need</a:t>
            </a:r>
            <a:r>
              <a:rPr lang="it-IT" sz="2400" dirty="0" smtClean="0"/>
              <a:t> to </a:t>
            </a:r>
            <a:r>
              <a:rPr lang="it-IT" sz="2400" dirty="0" err="1" smtClean="0"/>
              <a:t>improve</a:t>
            </a:r>
            <a:r>
              <a:rPr lang="it-IT" sz="2400" dirty="0" smtClean="0"/>
              <a:t> </a:t>
            </a:r>
            <a:r>
              <a:rPr lang="it-IT" sz="2400" dirty="0" err="1" smtClean="0"/>
              <a:t>this</a:t>
            </a:r>
            <a:r>
              <a:rPr lang="it-IT" sz="2400" dirty="0" smtClean="0"/>
              <a:t> </a:t>
            </a:r>
            <a:r>
              <a:rPr lang="it-IT" sz="2400" dirty="0" err="1" smtClean="0"/>
              <a:t>could</a:t>
            </a:r>
            <a:r>
              <a:rPr lang="it-IT" sz="2400" dirty="0" smtClean="0"/>
              <a:t> be </a:t>
            </a:r>
            <a:r>
              <a:rPr lang="it-IT" sz="2400" dirty="0" err="1" smtClean="0"/>
              <a:t>done</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technological</a:t>
            </a:r>
            <a:r>
              <a:rPr lang="it-IT" sz="2400" dirty="0" smtClean="0"/>
              <a:t> </a:t>
            </a:r>
            <a:r>
              <a:rPr lang="it-IT" sz="2400" dirty="0" err="1" smtClean="0"/>
              <a:t>stack</a:t>
            </a:r>
            <a:r>
              <a:rPr lang="it-IT" sz="2400" dirty="0" smtClean="0"/>
              <a:t> </a:t>
            </a:r>
            <a:r>
              <a:rPr lang="it-IT" sz="2400" dirty="0" err="1" smtClean="0"/>
              <a:t>without</a:t>
            </a:r>
            <a:r>
              <a:rPr lang="it-IT" sz="2400" dirty="0" smtClean="0"/>
              <a:t> </a:t>
            </a:r>
            <a:r>
              <a:rPr lang="it-IT" sz="2400" dirty="0" err="1" smtClean="0"/>
              <a:t>impacts</a:t>
            </a:r>
            <a:r>
              <a:rPr lang="it-IT" sz="2400" dirty="0" smtClean="0"/>
              <a:t> on the </a:t>
            </a:r>
            <a:r>
              <a:rPr lang="it-IT" sz="2400" dirty="0" err="1" smtClean="0"/>
              <a:t>rest</a:t>
            </a:r>
            <a:r>
              <a:rPr lang="it-IT" sz="2400" dirty="0" smtClean="0"/>
              <a:t> of </a:t>
            </a:r>
            <a:r>
              <a:rPr lang="it-IT" sz="2400" dirty="0" err="1" smtClean="0"/>
              <a:t>system</a:t>
            </a:r>
            <a:endParaRPr lang="it-IT" sz="2400" dirty="0" smtClean="0"/>
          </a:p>
          <a:p>
            <a:pPr lvl="2" eaLnBrk="1" hangingPunct="1"/>
            <a:r>
              <a:rPr lang="it-IT" sz="2400" dirty="0" smtClean="0"/>
              <a:t>In a </a:t>
            </a:r>
            <a:r>
              <a:rPr lang="it-IT" sz="2400" dirty="0" err="1" smtClean="0"/>
              <a:t>context</a:t>
            </a:r>
            <a:r>
              <a:rPr lang="it-IT" sz="2400" dirty="0" smtClean="0"/>
              <a:t> of on-demand provisioning </a:t>
            </a:r>
            <a:r>
              <a:rPr lang="it-IT" sz="2400" dirty="0" err="1" smtClean="0"/>
              <a:t>system</a:t>
            </a:r>
            <a:r>
              <a:rPr lang="it-IT" sz="2400" dirty="0" smtClean="0"/>
              <a:t> (i.e. </a:t>
            </a:r>
            <a:r>
              <a:rPr lang="it-IT" sz="2400" dirty="0" err="1" smtClean="0"/>
              <a:t>Pivotal</a:t>
            </a:r>
            <a:r>
              <a:rPr lang="it-IT" sz="2400" dirty="0" smtClean="0"/>
              <a:t> Web Service ) </a:t>
            </a:r>
            <a:r>
              <a:rPr lang="it-IT" sz="2400" dirty="0" err="1" smtClean="0"/>
              <a:t>it</a:t>
            </a:r>
            <a:r>
              <a:rPr lang="it-IT" sz="2400" dirty="0" smtClean="0"/>
              <a:t> </a:t>
            </a:r>
            <a:r>
              <a:rPr lang="it-IT" sz="2400" dirty="0" err="1" smtClean="0"/>
              <a:t>is</a:t>
            </a:r>
            <a:r>
              <a:rPr lang="it-IT" sz="2400" dirty="0" smtClean="0"/>
              <a:t> </a:t>
            </a:r>
            <a:r>
              <a:rPr lang="it-IT" sz="2400" dirty="0" err="1" smtClean="0"/>
              <a:t>possible</a:t>
            </a:r>
            <a:r>
              <a:rPr lang="it-IT" sz="2400" dirty="0" smtClean="0"/>
              <a:t> to </a:t>
            </a:r>
            <a:r>
              <a:rPr lang="it-IT" sz="2400" dirty="0" err="1" smtClean="0"/>
              <a:t>apply</a:t>
            </a:r>
            <a:r>
              <a:rPr lang="it-IT" sz="2400" dirty="0" smtClean="0"/>
              <a:t> </a:t>
            </a:r>
            <a:r>
              <a:rPr lang="it-IT" sz="2400" dirty="0" err="1" smtClean="0"/>
              <a:t>this</a:t>
            </a:r>
            <a:r>
              <a:rPr lang="it-IT" sz="2400" dirty="0" smtClean="0"/>
              <a:t> </a:t>
            </a:r>
            <a:r>
              <a:rPr lang="it-IT" sz="2400" dirty="0" err="1" smtClean="0"/>
              <a:t>scaling</a:t>
            </a:r>
            <a:r>
              <a:rPr lang="it-IT" sz="2400" dirty="0" smtClean="0"/>
              <a:t> </a:t>
            </a:r>
            <a:r>
              <a:rPr lang="it-IT" sz="2400" dirty="0" err="1" smtClean="0"/>
              <a:t>only</a:t>
            </a:r>
            <a:r>
              <a:rPr lang="it-IT" sz="2400" dirty="0" smtClean="0"/>
              <a:t> for </a:t>
            </a:r>
            <a:r>
              <a:rPr lang="it-IT" sz="2400" dirty="0" err="1" smtClean="0"/>
              <a:t>those</a:t>
            </a:r>
            <a:r>
              <a:rPr lang="it-IT" sz="2400" dirty="0" smtClean="0"/>
              <a:t> </a:t>
            </a:r>
            <a:r>
              <a:rPr lang="it-IT" sz="2400" dirty="0" err="1" smtClean="0"/>
              <a:t>services</a:t>
            </a:r>
            <a:r>
              <a:rPr lang="it-IT" sz="2400" dirty="0" smtClean="0"/>
              <a:t> </a:t>
            </a:r>
            <a:r>
              <a:rPr lang="it-IT" sz="2400" dirty="0" err="1" smtClean="0"/>
              <a:t>that</a:t>
            </a:r>
            <a:r>
              <a:rPr lang="it-IT" sz="2400" dirty="0" smtClean="0"/>
              <a:t> </a:t>
            </a:r>
            <a:r>
              <a:rPr lang="it-IT" sz="2400" dirty="0" err="1" smtClean="0"/>
              <a:t>need</a:t>
            </a:r>
            <a:r>
              <a:rPr lang="it-IT" sz="2400" dirty="0" smtClean="0"/>
              <a:t> </a:t>
            </a:r>
            <a:r>
              <a:rPr lang="it-IT" sz="2400" dirty="0" err="1" smtClean="0"/>
              <a:t>it</a:t>
            </a:r>
            <a:r>
              <a:rPr lang="it-IT" sz="2400" dirty="0" smtClean="0"/>
              <a:t> with a more </a:t>
            </a:r>
            <a:r>
              <a:rPr lang="it-IT" sz="2400" dirty="0" err="1" smtClean="0"/>
              <a:t>efficient</a:t>
            </a:r>
            <a:r>
              <a:rPr lang="it-IT" sz="2400" dirty="0" smtClean="0"/>
              <a:t> control of the </a:t>
            </a:r>
            <a:r>
              <a:rPr lang="it-IT" sz="2400" dirty="0" err="1" smtClean="0"/>
              <a:t>costs</a:t>
            </a:r>
            <a:r>
              <a:rPr lang="it-IT" sz="2400" dirty="0" smtClean="0"/>
              <a:t> </a:t>
            </a:r>
          </a:p>
          <a:p>
            <a:pPr marL="876300" lvl="2" indent="0" eaLnBrk="1" hangingPunct="1">
              <a:buNone/>
            </a:pPr>
            <a:r>
              <a:rPr lang="it-IT" sz="2400" strike="sngStrike" dirty="0" smtClean="0"/>
              <a:t>In the </a:t>
            </a:r>
            <a:r>
              <a:rPr lang="it-IT" sz="2400" strike="sngStrike" dirty="0" err="1" smtClean="0"/>
              <a:t>wors</a:t>
            </a:r>
            <a:r>
              <a:rPr lang="it-IT" sz="2400" strike="sngStrike" dirty="0" smtClean="0"/>
              <a:t> of «</a:t>
            </a:r>
            <a:r>
              <a:rPr lang="it-IT" sz="2400" strike="sngStrike" dirty="0" err="1" smtClean="0"/>
              <a:t>it’s</a:t>
            </a:r>
            <a:r>
              <a:rPr lang="it-IT" sz="2400" strike="sngStrike" dirty="0" smtClean="0"/>
              <a:t> </a:t>
            </a:r>
            <a:r>
              <a:rPr lang="it-IT" sz="2400" strike="sngStrike" dirty="0" err="1" smtClean="0"/>
              <a:t>not</a:t>
            </a:r>
            <a:r>
              <a:rPr lang="it-IT" sz="2400" strike="sngStrike" dirty="0" smtClean="0"/>
              <a:t> </a:t>
            </a:r>
            <a:r>
              <a:rPr lang="it-IT" sz="2400" strike="sngStrike" dirty="0" err="1" smtClean="0"/>
              <a:t>often</a:t>
            </a:r>
            <a:r>
              <a:rPr lang="it-IT" sz="2400" strike="sngStrike" dirty="0" smtClean="0"/>
              <a:t> </a:t>
            </a:r>
            <a:r>
              <a:rPr lang="it-IT" sz="2400" strike="sngStrike" dirty="0" err="1" smtClean="0"/>
              <a:t>thata</a:t>
            </a:r>
            <a:r>
              <a:rPr lang="it-IT" sz="2400" strike="sngStrike" dirty="0" smtClean="0"/>
              <a:t> an </a:t>
            </a:r>
            <a:r>
              <a:rPr lang="it-IT" sz="2400" strike="sngStrike" dirty="0" err="1" smtClean="0"/>
              <a:t>architectural</a:t>
            </a:r>
            <a:r>
              <a:rPr lang="it-IT" sz="2400" strike="sngStrike" dirty="0" smtClean="0"/>
              <a:t> </a:t>
            </a:r>
            <a:r>
              <a:rPr lang="it-IT" sz="2400" strike="sngStrike" dirty="0" err="1" smtClean="0"/>
              <a:t>approach</a:t>
            </a:r>
            <a:r>
              <a:rPr lang="it-IT" sz="2400" strike="sngStrike" dirty="0" smtClean="0"/>
              <a:t> can be </a:t>
            </a:r>
            <a:r>
              <a:rPr lang="it-IT" sz="2400" strike="sngStrike" dirty="0" err="1" smtClean="0"/>
              <a:t>closely</a:t>
            </a:r>
            <a:r>
              <a:rPr lang="it-IT" sz="2400" strike="sngStrike" dirty="0" smtClean="0"/>
              <a:t> </a:t>
            </a:r>
            <a:r>
              <a:rPr lang="it-IT" sz="2400" strike="sngStrike" dirty="0" err="1" smtClean="0"/>
              <a:t>correlated</a:t>
            </a:r>
            <a:r>
              <a:rPr lang="it-IT" sz="2400" strike="sngStrike" dirty="0" smtClean="0"/>
              <a:t> to an </a:t>
            </a:r>
            <a:r>
              <a:rPr lang="it-IT" sz="2400" strike="sngStrike" dirty="0" err="1" smtClean="0"/>
              <a:t>almost</a:t>
            </a:r>
            <a:r>
              <a:rPr lang="it-IT" sz="2400" strike="sngStrike" dirty="0" smtClean="0"/>
              <a:t> immediate </a:t>
            </a:r>
            <a:r>
              <a:rPr lang="it-IT" sz="2400" strike="sngStrike" dirty="0" err="1" smtClean="0"/>
              <a:t>cost</a:t>
            </a:r>
            <a:r>
              <a:rPr lang="it-IT" sz="2400" strike="sngStrike" dirty="0" smtClean="0"/>
              <a:t> </a:t>
            </a:r>
            <a:r>
              <a:rPr lang="it-IT" sz="2400" strike="sngStrike" dirty="0" err="1" smtClean="0"/>
              <a:t>saving</a:t>
            </a:r>
            <a:r>
              <a:rPr lang="it-IT" sz="2400" strike="sngStrike" dirty="0" smtClean="0"/>
              <a:t>»</a:t>
            </a:r>
          </a:p>
          <a:p>
            <a:pPr lvl="2" eaLnBrk="1" hangingPunct="1"/>
            <a:r>
              <a:rPr lang="it-IT" sz="2400" dirty="0" err="1" smtClean="0"/>
              <a:t>Ease</a:t>
            </a:r>
            <a:r>
              <a:rPr lang="it-IT" sz="2400" dirty="0" smtClean="0"/>
              <a:t> of deployment vs </a:t>
            </a:r>
            <a:r>
              <a:rPr lang="it-IT" sz="2400" dirty="0" err="1" smtClean="0"/>
              <a:t>monolitic</a:t>
            </a:r>
            <a:r>
              <a:rPr lang="it-IT" sz="2400" dirty="0" smtClean="0"/>
              <a:t> </a:t>
            </a:r>
            <a:r>
              <a:rPr lang="it-IT" sz="2400" dirty="0" err="1" smtClean="0"/>
              <a:t>architecture</a:t>
            </a:r>
            <a:r>
              <a:rPr lang="it-IT" sz="2400" dirty="0" smtClean="0"/>
              <a:t> </a:t>
            </a:r>
            <a:r>
              <a:rPr lang="it-IT" sz="2400" dirty="0" err="1" smtClean="0"/>
              <a:t>that</a:t>
            </a:r>
            <a:r>
              <a:rPr lang="it-IT" sz="2400" dirty="0" smtClean="0"/>
              <a:t> </a:t>
            </a:r>
            <a:r>
              <a:rPr lang="it-IT" sz="2400" dirty="0" err="1" smtClean="0"/>
              <a:t>require</a:t>
            </a:r>
            <a:r>
              <a:rPr lang="it-IT" sz="2400" dirty="0" smtClean="0"/>
              <a:t> the </a:t>
            </a:r>
            <a:r>
              <a:rPr lang="it-IT" sz="2400" dirty="0" err="1" smtClean="0"/>
              <a:t>whole</a:t>
            </a:r>
            <a:r>
              <a:rPr lang="it-IT" sz="2400" dirty="0" smtClean="0"/>
              <a:t> </a:t>
            </a:r>
            <a:r>
              <a:rPr lang="it-IT" sz="2400" dirty="0" err="1" smtClean="0"/>
              <a:t>application</a:t>
            </a:r>
            <a:r>
              <a:rPr lang="it-IT" sz="2400" dirty="0" smtClean="0"/>
              <a:t> to be </a:t>
            </a:r>
            <a:r>
              <a:rPr lang="it-IT" sz="2400" dirty="0" err="1" smtClean="0"/>
              <a:t>deployed</a:t>
            </a:r>
            <a:r>
              <a:rPr lang="it-IT" sz="2400" dirty="0"/>
              <a:t> </a:t>
            </a:r>
            <a:r>
              <a:rPr lang="it-IT" sz="2400" dirty="0" smtClean="0"/>
              <a:t>in </a:t>
            </a:r>
            <a:r>
              <a:rPr lang="it-IT" sz="2400" dirty="0" err="1" smtClean="0"/>
              <a:t>order</a:t>
            </a:r>
            <a:r>
              <a:rPr lang="it-IT" sz="2400" dirty="0" smtClean="0"/>
              <a:t> to release </a:t>
            </a:r>
            <a:r>
              <a:rPr lang="it-IT" sz="2400" dirty="0" err="1" smtClean="0"/>
              <a:t>change</a:t>
            </a:r>
            <a:r>
              <a:rPr lang="it-IT" sz="2400" dirty="0" smtClean="0"/>
              <a:t> (</a:t>
            </a:r>
            <a:r>
              <a:rPr lang="it-IT" sz="2400" dirty="0" err="1" smtClean="0"/>
              <a:t>it</a:t>
            </a:r>
            <a:r>
              <a:rPr lang="it-IT" sz="2400" dirty="0" smtClean="0"/>
              <a:t> </a:t>
            </a:r>
            <a:r>
              <a:rPr lang="it-IT" sz="2400" dirty="0" err="1" smtClean="0"/>
              <a:t>doesn’t</a:t>
            </a:r>
            <a:r>
              <a:rPr lang="it-IT" sz="2400" dirty="0" smtClean="0"/>
              <a:t> </a:t>
            </a:r>
            <a:r>
              <a:rPr lang="it-IT" sz="2400" dirty="0" err="1" smtClean="0"/>
              <a:t>matter</a:t>
            </a:r>
            <a:r>
              <a:rPr lang="it-IT" sz="2400" dirty="0" smtClean="0"/>
              <a:t> </a:t>
            </a:r>
            <a:r>
              <a:rPr lang="it-IT" sz="2400" dirty="0" err="1" smtClean="0"/>
              <a:t>how</a:t>
            </a:r>
            <a:r>
              <a:rPr lang="it-IT" sz="2400" dirty="0" smtClean="0"/>
              <a:t> wide are the </a:t>
            </a:r>
            <a:r>
              <a:rPr lang="it-IT" sz="2400" dirty="0" err="1" smtClean="0"/>
              <a:t>changes</a:t>
            </a:r>
            <a:r>
              <a:rPr lang="it-IT" sz="2400" dirty="0" smtClean="0"/>
              <a:t>) scenario </a:t>
            </a:r>
            <a:r>
              <a:rPr lang="it-IT" sz="2400" dirty="0" err="1" smtClean="0"/>
              <a:t>that</a:t>
            </a:r>
            <a:r>
              <a:rPr lang="it-IT" sz="2400" dirty="0" smtClean="0"/>
              <a:t> </a:t>
            </a:r>
            <a:r>
              <a:rPr lang="it-IT" sz="2400" dirty="0" err="1" smtClean="0"/>
              <a:t>could</a:t>
            </a:r>
            <a:r>
              <a:rPr lang="it-IT" sz="2400" dirty="0" smtClean="0"/>
              <a:t> be large impact (time for </a:t>
            </a:r>
            <a:r>
              <a:rPr lang="it-IT" sz="2400" dirty="0" err="1" smtClean="0"/>
              <a:t>repuplish</a:t>
            </a:r>
            <a:r>
              <a:rPr lang="it-IT" sz="2400" dirty="0" smtClean="0"/>
              <a:t> a service)</a:t>
            </a:r>
            <a:r>
              <a:rPr lang="it-IT" sz="2400" dirty="0"/>
              <a:t> </a:t>
            </a:r>
            <a:r>
              <a:rPr lang="it-IT" sz="2400" dirty="0" smtClean="0"/>
              <a:t>and high </a:t>
            </a:r>
            <a:r>
              <a:rPr lang="it-IT" sz="2400" dirty="0" err="1" smtClean="0"/>
              <a:t>risk</a:t>
            </a:r>
            <a:r>
              <a:rPr lang="it-IT" sz="2400" dirty="0" smtClean="0"/>
              <a:t> </a:t>
            </a:r>
          </a:p>
          <a:p>
            <a:pPr lvl="2" eaLnBrk="1" hangingPunct="1"/>
            <a:r>
              <a:rPr lang="it-IT" sz="2400" dirty="0" smtClean="0"/>
              <a:t>Microservice </a:t>
            </a:r>
            <a:r>
              <a:rPr lang="it-IT" sz="2400" dirty="0" err="1" smtClean="0"/>
              <a:t>enable</a:t>
            </a:r>
            <a:r>
              <a:rPr lang="it-IT" sz="2400" dirty="0" smtClean="0"/>
              <a:t> </a:t>
            </a:r>
            <a:r>
              <a:rPr lang="it-IT" sz="2400" dirty="0" err="1" smtClean="0"/>
              <a:t>that</a:t>
            </a:r>
            <a:r>
              <a:rPr lang="it-IT" sz="2400" dirty="0" smtClean="0"/>
              <a:t> a </a:t>
            </a:r>
            <a:r>
              <a:rPr lang="it-IT" sz="2400" dirty="0" err="1" smtClean="0"/>
              <a:t>change</a:t>
            </a:r>
            <a:r>
              <a:rPr lang="it-IT" sz="2400" dirty="0" smtClean="0"/>
              <a:t> to a single service </a:t>
            </a:r>
            <a:r>
              <a:rPr lang="it-IT" sz="2400" dirty="0" err="1" smtClean="0"/>
              <a:t>colud</a:t>
            </a:r>
            <a:r>
              <a:rPr lang="it-IT" sz="2400" dirty="0" smtClean="0"/>
              <a:t> be </a:t>
            </a:r>
            <a:r>
              <a:rPr lang="it-IT" sz="2400" dirty="0" err="1" smtClean="0"/>
              <a:t>immediatly</a:t>
            </a:r>
            <a:r>
              <a:rPr lang="it-IT" sz="2400" dirty="0" smtClean="0"/>
              <a:t> </a:t>
            </a:r>
            <a:r>
              <a:rPr lang="it-IT" sz="2400" dirty="0" err="1" smtClean="0"/>
              <a:t>deployed</a:t>
            </a:r>
            <a:r>
              <a:rPr lang="it-IT" sz="2400" dirty="0" smtClean="0"/>
              <a:t> </a:t>
            </a:r>
            <a:r>
              <a:rPr lang="it-IT" sz="2400" dirty="0" err="1" smtClean="0"/>
              <a:t>isolated</a:t>
            </a:r>
            <a:r>
              <a:rPr lang="it-IT" sz="2400" dirty="0" smtClean="0"/>
              <a:t> from the </a:t>
            </a:r>
            <a:r>
              <a:rPr lang="it-IT" sz="2400" dirty="0" err="1" smtClean="0"/>
              <a:t>rest</a:t>
            </a:r>
            <a:r>
              <a:rPr lang="it-IT" sz="2400" dirty="0" smtClean="0"/>
              <a:t> of the </a:t>
            </a:r>
            <a:r>
              <a:rPr lang="it-IT" sz="2400" dirty="0" err="1" smtClean="0"/>
              <a:t>system</a:t>
            </a:r>
            <a:r>
              <a:rPr lang="it-IT" sz="2400" dirty="0" smtClean="0"/>
              <a:t> and fast </a:t>
            </a:r>
            <a:r>
              <a:rPr lang="it-IT" sz="2400" dirty="0" err="1" smtClean="0"/>
              <a:t>rollbacked</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downsides</a:t>
            </a:r>
            <a:r>
              <a:rPr lang="it-IT" sz="2400" b="1" dirty="0" smtClean="0"/>
              <a:t> of </a:t>
            </a:r>
            <a:r>
              <a:rPr lang="it-IT" sz="2400" b="1" dirty="0" err="1" smtClean="0"/>
              <a:t>this</a:t>
            </a:r>
            <a:r>
              <a:rPr lang="it-IT" sz="2400" b="1" dirty="0" smtClean="0"/>
              <a:t> design pattern are</a:t>
            </a:r>
            <a:r>
              <a:rPr lang="it-IT" sz="2400" dirty="0" smtClean="0"/>
              <a:t>:</a:t>
            </a:r>
          </a:p>
          <a:p>
            <a:pPr lvl="2" eaLnBrk="1" hangingPunct="1"/>
            <a:r>
              <a:rPr lang="it-IT" sz="2400" dirty="0" smtClean="0"/>
              <a:t>A </a:t>
            </a:r>
            <a:r>
              <a:rPr lang="it-IT" sz="2400" dirty="0" err="1" smtClean="0"/>
              <a:t>much</a:t>
            </a:r>
            <a:r>
              <a:rPr lang="it-IT" sz="2400" dirty="0" smtClean="0"/>
              <a:t> </a:t>
            </a:r>
            <a:r>
              <a:rPr lang="it-IT" sz="2400" dirty="0"/>
              <a:t>more </a:t>
            </a:r>
            <a:r>
              <a:rPr lang="it-IT" sz="2400" dirty="0" err="1"/>
              <a:t>complicated</a:t>
            </a:r>
            <a:r>
              <a:rPr lang="it-IT" sz="2400" dirty="0"/>
              <a:t> </a:t>
            </a:r>
            <a:r>
              <a:rPr lang="it-IT" sz="2400" dirty="0" err="1"/>
              <a:t>coding</a:t>
            </a:r>
            <a:r>
              <a:rPr lang="it-IT" sz="2400" dirty="0"/>
              <a:t> style and an </a:t>
            </a:r>
            <a:r>
              <a:rPr lang="it-IT" sz="2400" dirty="0" err="1"/>
              <a:t>overhead</a:t>
            </a:r>
            <a:r>
              <a:rPr lang="it-IT" sz="2400" dirty="0"/>
              <a:t> in </a:t>
            </a:r>
            <a:r>
              <a:rPr lang="it-IT" sz="2400" dirty="0" err="1" smtClean="0"/>
              <a:t>systems</a:t>
            </a:r>
            <a:r>
              <a:rPr lang="it-IT" sz="2400" dirty="0" smtClean="0"/>
              <a:t> </a:t>
            </a:r>
            <a:r>
              <a:rPr lang="it-IT" sz="2400" dirty="0"/>
              <a:t>management</a:t>
            </a:r>
          </a:p>
          <a:p>
            <a:pPr marL="876300" lvl="2" indent="0" eaLnBrk="1" hangingPunct="1">
              <a:buNone/>
            </a:pPr>
            <a:r>
              <a:rPr lang="it-IT" sz="2400" strike="sngStrike" dirty="0" err="1" smtClean="0"/>
              <a:t>But</a:t>
            </a:r>
            <a:r>
              <a:rPr lang="it-IT" sz="2400" strike="sngStrike" dirty="0" smtClean="0"/>
              <a:t> </a:t>
            </a:r>
            <a:r>
              <a:rPr lang="it-IT" sz="2400" strike="sngStrike" dirty="0" err="1" smtClean="0"/>
              <a:t>It</a:t>
            </a:r>
            <a:r>
              <a:rPr lang="it-IT" sz="2400" strike="sngStrike" dirty="0" smtClean="0"/>
              <a:t> </a:t>
            </a:r>
            <a:r>
              <a:rPr lang="it-IT" sz="2400" strike="sngStrike" dirty="0" err="1" smtClean="0"/>
              <a:t>is</a:t>
            </a:r>
            <a:r>
              <a:rPr lang="it-IT" sz="2400" strike="sngStrike" dirty="0" smtClean="0"/>
              <a:t> </a:t>
            </a:r>
            <a:r>
              <a:rPr lang="it-IT" sz="2400" strike="sngStrike" dirty="0" err="1" smtClean="0"/>
              <a:t>not</a:t>
            </a:r>
            <a:r>
              <a:rPr lang="it-IT" sz="2400" strike="sngStrike" dirty="0" smtClean="0"/>
              <a:t> a silver </a:t>
            </a:r>
            <a:r>
              <a:rPr lang="it-IT" sz="2400" strike="sngStrike" dirty="0" err="1" smtClean="0"/>
              <a:t>bullet</a:t>
            </a:r>
            <a:r>
              <a:rPr lang="it-IT" sz="2400" strike="sngStrike" dirty="0" smtClean="0"/>
              <a:t> or a free lunch. The pattern </a:t>
            </a:r>
            <a:r>
              <a:rPr lang="it-IT" sz="2400" strike="sngStrike" dirty="0" err="1" smtClean="0"/>
              <a:t>implies</a:t>
            </a:r>
            <a:r>
              <a:rPr lang="it-IT" sz="2400" strike="sngStrike" dirty="0" smtClean="0"/>
              <a:t> a </a:t>
            </a:r>
            <a:r>
              <a:rPr lang="it-IT" sz="2400" dirty="0" err="1" smtClean="0"/>
              <a:t>much</a:t>
            </a:r>
            <a:r>
              <a:rPr lang="it-IT" sz="2400" dirty="0" smtClean="0"/>
              <a:t> more </a:t>
            </a:r>
            <a:r>
              <a:rPr lang="it-IT" sz="2400" dirty="0" err="1" smtClean="0"/>
              <a:t>complicated</a:t>
            </a:r>
            <a:r>
              <a:rPr lang="it-IT" sz="2400" dirty="0" smtClean="0"/>
              <a:t> </a:t>
            </a:r>
            <a:r>
              <a:rPr lang="it-IT" sz="2400" dirty="0" err="1" smtClean="0"/>
              <a:t>coding</a:t>
            </a:r>
            <a:r>
              <a:rPr lang="it-IT" sz="2400" dirty="0" smtClean="0"/>
              <a:t> style and an </a:t>
            </a:r>
            <a:r>
              <a:rPr lang="it-IT" sz="2400" dirty="0" err="1" smtClean="0"/>
              <a:t>overhead</a:t>
            </a:r>
            <a:r>
              <a:rPr lang="it-IT" sz="2400" dirty="0" smtClean="0"/>
              <a:t> in </a:t>
            </a:r>
            <a:r>
              <a:rPr lang="it-IT" sz="2400" dirty="0" err="1" smtClean="0"/>
              <a:t>sistems</a:t>
            </a:r>
            <a:r>
              <a:rPr lang="it-IT" sz="2400" dirty="0" smtClean="0"/>
              <a:t> management.</a:t>
            </a:r>
          </a:p>
          <a:p>
            <a:pPr marL="876300" lvl="2" indent="0" eaLnBrk="1" hangingPunct="1">
              <a:buNone/>
            </a:pPr>
            <a:r>
              <a:rPr lang="it-IT" sz="2400" dirty="0"/>
              <a:t>	</a:t>
            </a:r>
            <a:r>
              <a:rPr lang="it-IT" sz="2400" dirty="0" smtClean="0"/>
              <a:t>	</a:t>
            </a:r>
            <a:r>
              <a:rPr lang="it-IT" sz="2400" strike="sngStrike" dirty="0" smtClean="0"/>
              <a:t>gestione di </a:t>
            </a:r>
            <a:r>
              <a:rPr lang="it-IT" sz="2400" strike="sngStrike" dirty="0" err="1" smtClean="0"/>
              <a:t>puù</a:t>
            </a:r>
            <a:r>
              <a:rPr lang="it-IT" sz="2400" strike="sngStrike" dirty="0" smtClean="0"/>
              <a:t> sistemi middleware (overhead in management) </a:t>
            </a:r>
          </a:p>
          <a:p>
            <a:pPr marL="876300" lvl="2" indent="0" eaLnBrk="1" hangingPunct="1">
              <a:buNone/>
            </a:pPr>
            <a:r>
              <a:rPr lang="it-IT" sz="2400" strike="sngStrike" dirty="0"/>
              <a:t>	</a:t>
            </a:r>
            <a:r>
              <a:rPr lang="it-IT" sz="2400" strike="sngStrike" dirty="0" smtClean="0"/>
              <a:t>	gestione della transazionalità in modo applicativo (overhead in </a:t>
            </a:r>
            <a:r>
              <a:rPr lang="it-IT" sz="2400" strike="sngStrike" dirty="0" err="1" smtClean="0"/>
              <a:t>coding</a:t>
            </a:r>
            <a:r>
              <a:rPr lang="it-IT" sz="2400" strike="sngStrike" dirty="0" smtClean="0"/>
              <a:t> )</a:t>
            </a:r>
            <a:endParaRPr lang="it-IT" sz="2400" strike="sngStrike" dirty="0"/>
          </a:p>
          <a:p>
            <a:pPr marL="876300" lvl="2" indent="0" eaLnBrk="1" hangingPunct="1">
              <a:buNone/>
            </a:pPr>
            <a:r>
              <a:rPr lang="it-IT" sz="2800" dirty="0" smtClean="0"/>
              <a:t> </a:t>
            </a:r>
          </a:p>
          <a:p>
            <a:pPr lvl="2" eaLnBrk="1" hangingPunct="1"/>
            <a:r>
              <a:rPr lang="it-IT" sz="2800" dirty="0" smtClean="0"/>
              <a:t> </a:t>
            </a:r>
            <a:endParaRPr lang="it-IT" sz="2800" dirty="0"/>
          </a:p>
        </p:txBody>
      </p:sp>
    </p:spTree>
    <p:extLst>
      <p:ext uri="{BB962C8B-B14F-4D97-AF65-F5344CB8AC3E}">
        <p14:creationId xmlns:p14="http://schemas.microsoft.com/office/powerpoint/2010/main" val="415896170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
        <p:nvSpPr>
          <p:cNvPr id="3" name="Segnaposto contenuto 2"/>
          <p:cNvSpPr>
            <a:spLocks noGrp="1"/>
          </p:cNvSpPr>
          <p:nvPr>
            <p:ph idx="1"/>
          </p:nvPr>
        </p:nvSpPr>
        <p:spPr/>
        <p:txBody>
          <a:bodyPr/>
          <a:lstStyle/>
          <a:p>
            <a:pPr lvl="1"/>
            <a:r>
              <a:rPr lang="it-IT" sz="2000" dirty="0"/>
              <a:t>With a «Database per service» pattern </a:t>
            </a:r>
            <a:r>
              <a:rPr lang="it-IT" sz="2000" dirty="0" err="1"/>
              <a:t>it</a:t>
            </a:r>
            <a:r>
              <a:rPr lang="it-IT" sz="2000" dirty="0"/>
              <a:t> </a:t>
            </a:r>
            <a:r>
              <a:rPr lang="it-IT" sz="2000" dirty="0" err="1"/>
              <a:t>is</a:t>
            </a:r>
            <a:r>
              <a:rPr lang="it-IT" sz="2000" dirty="0"/>
              <a:t> </a:t>
            </a:r>
            <a:r>
              <a:rPr lang="it-IT" sz="2000" dirty="0" err="1"/>
              <a:t>possible</a:t>
            </a:r>
            <a:r>
              <a:rPr lang="it-IT" sz="2000" dirty="0"/>
              <a:t> to </a:t>
            </a:r>
            <a:r>
              <a:rPr lang="it-IT" sz="2000" dirty="0" err="1"/>
              <a:t>achieve</a:t>
            </a:r>
            <a:r>
              <a:rPr lang="it-IT" sz="2000" dirty="0"/>
              <a:t> </a:t>
            </a:r>
            <a:r>
              <a:rPr lang="it-IT" sz="2000" dirty="0" err="1"/>
              <a:t>that</a:t>
            </a:r>
            <a:r>
              <a:rPr lang="it-IT" sz="2000" dirty="0"/>
              <a:t>:</a:t>
            </a:r>
          </a:p>
          <a:p>
            <a:pPr lvl="2"/>
            <a:r>
              <a:rPr lang="it-IT" sz="2000" dirty="0" err="1"/>
              <a:t>Each</a:t>
            </a:r>
            <a:r>
              <a:rPr lang="it-IT" sz="2000" dirty="0"/>
              <a:t> </a:t>
            </a:r>
            <a:r>
              <a:rPr lang="it-IT" sz="2000" dirty="0" err="1"/>
              <a:t>microservice’s</a:t>
            </a:r>
            <a:r>
              <a:rPr lang="it-IT" sz="2000" dirty="0"/>
              <a:t> </a:t>
            </a:r>
            <a:r>
              <a:rPr lang="it-IT" sz="2000" dirty="0" err="1"/>
              <a:t>persistence</a:t>
            </a:r>
            <a:r>
              <a:rPr lang="it-IT" sz="2000" dirty="0"/>
              <a:t> data private to </a:t>
            </a:r>
            <a:r>
              <a:rPr lang="it-IT" sz="2000" dirty="0" err="1"/>
              <a:t>that</a:t>
            </a:r>
            <a:r>
              <a:rPr lang="it-IT" sz="2000" dirty="0"/>
              <a:t> service </a:t>
            </a:r>
            <a:r>
              <a:rPr lang="it-IT" sz="2000" dirty="0" err="1"/>
              <a:t>accessible</a:t>
            </a:r>
            <a:r>
              <a:rPr lang="it-IT" sz="2000" dirty="0"/>
              <a:t> </a:t>
            </a:r>
            <a:r>
              <a:rPr lang="it-IT" sz="2000" dirty="0" err="1"/>
              <a:t>only</a:t>
            </a:r>
            <a:r>
              <a:rPr lang="it-IT" sz="2000" dirty="0"/>
              <a:t> via </a:t>
            </a:r>
            <a:r>
              <a:rPr lang="it-IT" sz="2000" dirty="0" err="1"/>
              <a:t>its</a:t>
            </a:r>
            <a:r>
              <a:rPr lang="it-IT" sz="2000" dirty="0"/>
              <a:t> API</a:t>
            </a:r>
          </a:p>
          <a:p>
            <a:pPr lvl="3"/>
            <a:r>
              <a:rPr lang="it-IT" sz="2000" dirty="0"/>
              <a:t>To </a:t>
            </a:r>
            <a:r>
              <a:rPr lang="it-IT" sz="2000" dirty="0" err="1"/>
              <a:t>keep</a:t>
            </a:r>
            <a:r>
              <a:rPr lang="it-IT" sz="2000" dirty="0"/>
              <a:t> data private in case of </a:t>
            </a:r>
            <a:r>
              <a:rPr lang="it-IT" sz="2000" dirty="0" err="1"/>
              <a:t>relational</a:t>
            </a:r>
            <a:r>
              <a:rPr lang="it-IT" sz="2000" dirty="0"/>
              <a:t> database </a:t>
            </a:r>
            <a:r>
              <a:rPr lang="it-IT" sz="2000" dirty="0" err="1"/>
              <a:t>such</a:t>
            </a:r>
            <a:r>
              <a:rPr lang="it-IT" sz="2000" dirty="0"/>
              <a:t> are the option:</a:t>
            </a:r>
          </a:p>
          <a:p>
            <a:pPr lvl="4"/>
            <a:r>
              <a:rPr lang="it-IT" sz="2000" dirty="0"/>
              <a:t>Private-</a:t>
            </a:r>
            <a:r>
              <a:rPr lang="it-IT" sz="2000" dirty="0" err="1"/>
              <a:t>table</a:t>
            </a:r>
            <a:r>
              <a:rPr lang="it-IT" sz="2000" dirty="0"/>
              <a:t>-per service (</a:t>
            </a:r>
            <a:r>
              <a:rPr lang="it-IT" sz="2000" dirty="0" err="1"/>
              <a:t>lowest</a:t>
            </a:r>
            <a:r>
              <a:rPr lang="it-IT" sz="2000" dirty="0"/>
              <a:t> </a:t>
            </a:r>
            <a:r>
              <a:rPr lang="it-IT" sz="2000" dirty="0" err="1"/>
              <a:t>overhead</a:t>
            </a:r>
            <a:r>
              <a:rPr lang="it-IT" sz="2000" dirty="0"/>
              <a:t>)</a:t>
            </a:r>
          </a:p>
          <a:p>
            <a:pPr lvl="4"/>
            <a:r>
              <a:rPr lang="it-IT" sz="2000" dirty="0"/>
              <a:t>Schema-</a:t>
            </a:r>
            <a:r>
              <a:rPr lang="it-IT" sz="2000" dirty="0" err="1"/>
              <a:t>per_service</a:t>
            </a:r>
            <a:r>
              <a:rPr lang="it-IT" sz="2000" dirty="0"/>
              <a:t> (</a:t>
            </a:r>
            <a:r>
              <a:rPr lang="it-IT" sz="2000" dirty="0" err="1"/>
              <a:t>makes</a:t>
            </a:r>
            <a:r>
              <a:rPr lang="it-IT" sz="2000" dirty="0"/>
              <a:t> </a:t>
            </a:r>
            <a:r>
              <a:rPr lang="it-IT" sz="2000" dirty="0" err="1"/>
              <a:t>clear</a:t>
            </a:r>
            <a:r>
              <a:rPr lang="it-IT" sz="2000" dirty="0"/>
              <a:t> </a:t>
            </a:r>
            <a:r>
              <a:rPr lang="it-IT" sz="2000" dirty="0" err="1"/>
              <a:t>ownership</a:t>
            </a:r>
            <a:r>
              <a:rPr lang="it-IT" sz="2000" dirty="0"/>
              <a:t>)</a:t>
            </a:r>
          </a:p>
          <a:p>
            <a:pPr lvl="4"/>
            <a:r>
              <a:rPr lang="it-IT" sz="2000" dirty="0"/>
              <a:t>Database-server-per-service (for </a:t>
            </a:r>
            <a:r>
              <a:rPr lang="it-IT" sz="2000" dirty="0" err="1"/>
              <a:t>highly</a:t>
            </a:r>
            <a:r>
              <a:rPr lang="it-IT" sz="2000" dirty="0"/>
              <a:t> </a:t>
            </a:r>
            <a:r>
              <a:rPr lang="it-IT" sz="2000" dirty="0" err="1"/>
              <a:t>throughput</a:t>
            </a:r>
            <a:r>
              <a:rPr lang="it-IT" sz="2000" dirty="0"/>
              <a:t> service – neo4j) </a:t>
            </a:r>
          </a:p>
          <a:p>
            <a:pPr lvl="3"/>
            <a:r>
              <a:rPr lang="it-IT" sz="2000" dirty="0"/>
              <a:t>To </a:t>
            </a:r>
            <a:r>
              <a:rPr lang="it-IT" sz="2000" dirty="0" err="1"/>
              <a:t>enforce</a:t>
            </a:r>
            <a:r>
              <a:rPr lang="it-IT" sz="2000" dirty="0"/>
              <a:t> </a:t>
            </a:r>
            <a:r>
              <a:rPr lang="it-IT" sz="2000" dirty="0" err="1"/>
              <a:t>encapsulation</a:t>
            </a:r>
            <a:r>
              <a:rPr lang="it-IT" sz="2000" dirty="0"/>
              <a:t> with </a:t>
            </a:r>
            <a:r>
              <a:rPr lang="it-IT" sz="2000" dirty="0" err="1"/>
              <a:t>different</a:t>
            </a:r>
            <a:r>
              <a:rPr lang="it-IT" sz="2000" dirty="0"/>
              <a:t> database </a:t>
            </a:r>
            <a:r>
              <a:rPr lang="it-IT" sz="2000" dirty="0" err="1"/>
              <a:t>user</a:t>
            </a:r>
            <a:r>
              <a:rPr lang="it-IT" sz="2000" dirty="0"/>
              <a:t> id to </a:t>
            </a:r>
            <a:r>
              <a:rPr lang="it-IT" sz="2000" dirty="0" err="1"/>
              <a:t>each</a:t>
            </a:r>
            <a:r>
              <a:rPr lang="it-IT" sz="2000" dirty="0"/>
              <a:t> service so </a:t>
            </a:r>
            <a:r>
              <a:rPr lang="it-IT" sz="2000" dirty="0" err="1"/>
              <a:t>developers</a:t>
            </a:r>
            <a:r>
              <a:rPr lang="it-IT" sz="2000" dirty="0"/>
              <a:t> </a:t>
            </a:r>
            <a:r>
              <a:rPr lang="it-IT" sz="2000" dirty="0" err="1"/>
              <a:t>wil</a:t>
            </a:r>
            <a:r>
              <a:rPr lang="it-IT" sz="2000" dirty="0"/>
              <a:t> </a:t>
            </a:r>
            <a:r>
              <a:rPr lang="it-IT" sz="2000" dirty="0" err="1"/>
              <a:t>not</a:t>
            </a:r>
            <a:r>
              <a:rPr lang="it-IT" sz="2000" dirty="0"/>
              <a:t> </a:t>
            </a:r>
            <a:r>
              <a:rPr lang="it-IT" sz="2000" dirty="0" err="1"/>
              <a:t>temped</a:t>
            </a:r>
            <a:r>
              <a:rPr lang="it-IT" sz="2000" dirty="0"/>
              <a:t> to bypass a service api and </a:t>
            </a:r>
            <a:r>
              <a:rPr lang="it-IT" sz="2000" dirty="0" err="1"/>
              <a:t>access</a:t>
            </a:r>
            <a:r>
              <a:rPr lang="it-IT" sz="2000" dirty="0"/>
              <a:t> </a:t>
            </a:r>
            <a:r>
              <a:rPr lang="it-IT" sz="2000" dirty="0" err="1"/>
              <a:t>it’s</a:t>
            </a:r>
            <a:r>
              <a:rPr lang="it-IT" sz="2000" dirty="0"/>
              <a:t> data </a:t>
            </a:r>
            <a:r>
              <a:rPr lang="it-IT" sz="2000" dirty="0" err="1"/>
              <a:t>directly</a:t>
            </a:r>
            <a:endParaRPr lang="it-IT" sz="2000" dirty="0"/>
          </a:p>
          <a:p>
            <a:pPr lvl="2"/>
            <a:r>
              <a:rPr lang="it-IT" sz="2000" dirty="0" smtClean="0"/>
              <a:t>Benefits </a:t>
            </a:r>
            <a:r>
              <a:rPr lang="it-IT" sz="2000" dirty="0"/>
              <a:t>of </a:t>
            </a:r>
            <a:r>
              <a:rPr lang="it-IT" sz="2000" dirty="0" err="1"/>
              <a:t>this</a:t>
            </a:r>
            <a:r>
              <a:rPr lang="it-IT" sz="2000" dirty="0"/>
              <a:t> pattern</a:t>
            </a:r>
          </a:p>
          <a:p>
            <a:pPr lvl="3"/>
            <a:r>
              <a:rPr lang="it-IT" sz="2000" dirty="0" err="1"/>
              <a:t>Ensure</a:t>
            </a:r>
            <a:r>
              <a:rPr lang="it-IT" sz="2000" dirty="0"/>
              <a:t> </a:t>
            </a:r>
            <a:r>
              <a:rPr lang="it-IT" sz="2000" dirty="0" err="1"/>
              <a:t>that</a:t>
            </a:r>
            <a:r>
              <a:rPr lang="it-IT" sz="2000" dirty="0"/>
              <a:t> the </a:t>
            </a:r>
            <a:r>
              <a:rPr lang="it-IT" sz="2000" dirty="0" err="1"/>
              <a:t>services</a:t>
            </a:r>
            <a:r>
              <a:rPr lang="it-IT" sz="2000" dirty="0"/>
              <a:t> are </a:t>
            </a:r>
            <a:r>
              <a:rPr lang="it-IT" sz="2000" dirty="0" err="1"/>
              <a:t>loosely</a:t>
            </a:r>
            <a:r>
              <a:rPr lang="it-IT" sz="2000" dirty="0"/>
              <a:t> </a:t>
            </a:r>
            <a:r>
              <a:rPr lang="it-IT" sz="2000" dirty="0" err="1"/>
              <a:t>couples</a:t>
            </a:r>
            <a:r>
              <a:rPr lang="it-IT" sz="2000" dirty="0"/>
              <a:t> </a:t>
            </a:r>
            <a:r>
              <a:rPr lang="it-IT" sz="2000" dirty="0" err="1"/>
              <a:t>changes</a:t>
            </a:r>
            <a:r>
              <a:rPr lang="it-IT" sz="2000" dirty="0"/>
              <a:t> to </a:t>
            </a:r>
            <a:r>
              <a:rPr lang="it-IT" sz="2000" dirty="0" err="1"/>
              <a:t>one</a:t>
            </a:r>
            <a:r>
              <a:rPr lang="it-IT" sz="2000" dirty="0"/>
              <a:t> </a:t>
            </a:r>
            <a:r>
              <a:rPr lang="it-IT" sz="2000" dirty="0" err="1"/>
              <a:t>service’s</a:t>
            </a:r>
            <a:r>
              <a:rPr lang="it-IT" sz="2000" dirty="0"/>
              <a:t> database </a:t>
            </a:r>
            <a:r>
              <a:rPr lang="it-IT" sz="2000" dirty="0" err="1"/>
              <a:t>dos</a:t>
            </a:r>
            <a:r>
              <a:rPr lang="it-IT" sz="2000" dirty="0"/>
              <a:t> </a:t>
            </a:r>
            <a:r>
              <a:rPr lang="it-IT" sz="2000" dirty="0" err="1"/>
              <a:t>not</a:t>
            </a:r>
            <a:r>
              <a:rPr lang="it-IT" sz="2000" dirty="0"/>
              <a:t> impact </a:t>
            </a:r>
            <a:r>
              <a:rPr lang="it-IT" sz="2000" dirty="0" err="1"/>
              <a:t>any</a:t>
            </a:r>
            <a:r>
              <a:rPr lang="it-IT" sz="2000" dirty="0"/>
              <a:t> </a:t>
            </a:r>
            <a:r>
              <a:rPr lang="it-IT" sz="2000" dirty="0" err="1"/>
              <a:t>other</a:t>
            </a:r>
            <a:r>
              <a:rPr lang="it-IT" sz="2000" dirty="0"/>
              <a:t> </a:t>
            </a:r>
            <a:r>
              <a:rPr lang="it-IT" sz="2000" dirty="0" err="1"/>
              <a:t>services</a:t>
            </a:r>
            <a:endParaRPr lang="it-IT" sz="2000" dirty="0"/>
          </a:p>
          <a:p>
            <a:pPr lvl="3"/>
            <a:r>
              <a:rPr lang="it-IT" sz="2000" dirty="0" err="1"/>
              <a:t>Each</a:t>
            </a:r>
            <a:r>
              <a:rPr lang="it-IT" sz="2000" dirty="0"/>
              <a:t> service can use the </a:t>
            </a:r>
            <a:r>
              <a:rPr lang="it-IT" sz="2000" dirty="0" err="1"/>
              <a:t>type</a:t>
            </a:r>
            <a:r>
              <a:rPr lang="it-IT" sz="2000" dirty="0"/>
              <a:t> of database </a:t>
            </a:r>
            <a:r>
              <a:rPr lang="it-IT" sz="2000" dirty="0" err="1"/>
              <a:t>that</a:t>
            </a:r>
            <a:r>
              <a:rPr lang="it-IT" sz="2000" dirty="0"/>
              <a:t> </a:t>
            </a:r>
            <a:r>
              <a:rPr lang="it-IT" sz="2000" dirty="0" err="1"/>
              <a:t>is</a:t>
            </a:r>
            <a:r>
              <a:rPr lang="it-IT" sz="2000" dirty="0"/>
              <a:t> best </a:t>
            </a:r>
            <a:r>
              <a:rPr lang="it-IT" sz="2000" dirty="0" err="1"/>
              <a:t>suited</a:t>
            </a:r>
            <a:r>
              <a:rPr lang="it-IT" sz="2000" dirty="0"/>
              <a:t> to </a:t>
            </a:r>
            <a:r>
              <a:rPr lang="it-IT" sz="2000" dirty="0" err="1"/>
              <a:t>its</a:t>
            </a:r>
            <a:r>
              <a:rPr lang="it-IT" sz="2000" dirty="0"/>
              <a:t> </a:t>
            </a:r>
            <a:r>
              <a:rPr lang="it-IT" sz="2000" dirty="0" err="1"/>
              <a:t>need</a:t>
            </a:r>
            <a:r>
              <a:rPr lang="it-IT" sz="2000" dirty="0"/>
              <a:t> (neo4j social </a:t>
            </a:r>
            <a:r>
              <a:rPr lang="it-IT" sz="2000" dirty="0" err="1"/>
              <a:t>graph</a:t>
            </a:r>
            <a:r>
              <a:rPr lang="it-IT" sz="2000" dirty="0"/>
              <a:t>, </a:t>
            </a:r>
            <a:r>
              <a:rPr lang="it-IT" sz="2000" dirty="0" err="1"/>
              <a:t>elasticsearch</a:t>
            </a:r>
            <a:r>
              <a:rPr lang="it-IT" sz="2000" dirty="0"/>
              <a:t> for text </a:t>
            </a:r>
            <a:r>
              <a:rPr lang="it-IT" sz="2000" dirty="0" err="1"/>
              <a:t>serches,etc</a:t>
            </a:r>
            <a:r>
              <a:rPr lang="it-IT" sz="2000" dirty="0"/>
              <a:t>)</a:t>
            </a:r>
          </a:p>
          <a:p>
            <a:pPr lvl="2"/>
            <a:r>
              <a:rPr lang="it-IT" sz="2000" dirty="0" err="1"/>
              <a:t>Drawbacks</a:t>
            </a:r>
            <a:endParaRPr lang="it-IT" sz="2000" dirty="0"/>
          </a:p>
          <a:p>
            <a:pPr lvl="3"/>
            <a:r>
              <a:rPr lang="it-IT" sz="2000" dirty="0" err="1" smtClean="0"/>
              <a:t>DIstributed</a:t>
            </a:r>
            <a:r>
              <a:rPr lang="it-IT" sz="2000" dirty="0" smtClean="0"/>
              <a:t> data management</a:t>
            </a:r>
            <a:endParaRPr lang="it-IT" sz="2000" dirty="0"/>
          </a:p>
          <a:p>
            <a:pPr lvl="3"/>
            <a:r>
              <a:rPr lang="it-IT" sz="2000" dirty="0" smtClean="0"/>
              <a:t>Distributed </a:t>
            </a:r>
            <a:r>
              <a:rPr lang="it-IT" sz="2000" dirty="0"/>
              <a:t>business </a:t>
            </a:r>
            <a:r>
              <a:rPr lang="it-IT" sz="2000" dirty="0" err="1"/>
              <a:t>transaction</a:t>
            </a:r>
            <a:r>
              <a:rPr lang="it-IT" sz="2000" dirty="0"/>
              <a:t> </a:t>
            </a:r>
            <a:r>
              <a:rPr lang="it-IT" sz="2000" dirty="0" err="1"/>
              <a:t>that</a:t>
            </a:r>
            <a:r>
              <a:rPr lang="it-IT" sz="2000" dirty="0"/>
              <a:t> </a:t>
            </a:r>
            <a:r>
              <a:rPr lang="it-IT" sz="2000" dirty="0" err="1"/>
              <a:t>span</a:t>
            </a:r>
            <a:r>
              <a:rPr lang="it-IT" sz="2000" dirty="0"/>
              <a:t> multiple </a:t>
            </a:r>
            <a:r>
              <a:rPr lang="it-IT" sz="2000" dirty="0" err="1"/>
              <a:t>services</a:t>
            </a:r>
            <a:r>
              <a:rPr lang="it-IT" sz="2000" dirty="0"/>
              <a:t> </a:t>
            </a:r>
            <a:r>
              <a:rPr lang="it-IT" sz="2000" dirty="0" err="1"/>
              <a:t>could</a:t>
            </a:r>
            <a:r>
              <a:rPr lang="it-IT" sz="2000" dirty="0"/>
              <a:t> be </a:t>
            </a:r>
            <a:r>
              <a:rPr lang="it-IT" sz="2000" dirty="0" err="1"/>
              <a:t>not</a:t>
            </a:r>
            <a:r>
              <a:rPr lang="it-IT" sz="2000" dirty="0"/>
              <a:t> </a:t>
            </a:r>
            <a:r>
              <a:rPr lang="it-IT" sz="2000" dirty="0" err="1"/>
              <a:t>implemented</a:t>
            </a:r>
            <a:r>
              <a:rPr lang="it-IT" sz="2000" dirty="0"/>
              <a:t> (CAP </a:t>
            </a:r>
            <a:r>
              <a:rPr lang="it-IT" sz="2000" dirty="0" err="1"/>
              <a:t>theorem</a:t>
            </a:r>
            <a:r>
              <a:rPr lang="it-IT" sz="2000" dirty="0"/>
              <a:t> and </a:t>
            </a:r>
            <a:r>
              <a:rPr lang="it-IT" sz="2000" dirty="0" err="1"/>
              <a:t>many</a:t>
            </a:r>
            <a:r>
              <a:rPr lang="it-IT" sz="2000" dirty="0"/>
              <a:t> </a:t>
            </a:r>
            <a:r>
              <a:rPr lang="it-IT" sz="2000" dirty="0" err="1"/>
              <a:t>modern</a:t>
            </a:r>
            <a:r>
              <a:rPr lang="it-IT" sz="2000" dirty="0"/>
              <a:t> database </a:t>
            </a:r>
            <a:r>
              <a:rPr lang="it-IT" sz="2000" dirty="0" err="1"/>
              <a:t>does</a:t>
            </a:r>
            <a:r>
              <a:rPr lang="it-IT" sz="2000" dirty="0"/>
              <a:t> </a:t>
            </a:r>
            <a:r>
              <a:rPr lang="it-IT" sz="2000" dirty="0" err="1"/>
              <a:t>not</a:t>
            </a:r>
            <a:r>
              <a:rPr lang="it-IT" sz="2000" dirty="0"/>
              <a:t> </a:t>
            </a:r>
            <a:r>
              <a:rPr lang="it-IT" sz="2000" dirty="0" err="1"/>
              <a:t>support</a:t>
            </a:r>
            <a:r>
              <a:rPr lang="it-IT" sz="2000" dirty="0"/>
              <a:t> </a:t>
            </a:r>
            <a:r>
              <a:rPr lang="it-IT" sz="2000" dirty="0" err="1"/>
              <a:t>them</a:t>
            </a:r>
            <a:r>
              <a:rPr lang="it-IT" sz="2000" dirty="0"/>
              <a:t> </a:t>
            </a:r>
            <a:r>
              <a:rPr lang="it-IT" sz="2000" dirty="0" err="1"/>
              <a:t>NoSql</a:t>
            </a:r>
            <a:r>
              <a:rPr lang="it-IT" sz="2000" dirty="0"/>
              <a:t>)</a:t>
            </a:r>
          </a:p>
          <a:p>
            <a:pPr lvl="3"/>
            <a:r>
              <a:rPr lang="it-IT" sz="2000" dirty="0" err="1"/>
              <a:t>Implementing</a:t>
            </a:r>
            <a:r>
              <a:rPr lang="it-IT" sz="2000" dirty="0"/>
              <a:t> </a:t>
            </a:r>
            <a:r>
              <a:rPr lang="it-IT" sz="2000" dirty="0" err="1"/>
              <a:t>queries</a:t>
            </a:r>
            <a:r>
              <a:rPr lang="it-IT" sz="2000" dirty="0"/>
              <a:t> </a:t>
            </a:r>
            <a:r>
              <a:rPr lang="it-IT" sz="2000" dirty="0" err="1"/>
              <a:t>that</a:t>
            </a:r>
            <a:r>
              <a:rPr lang="it-IT" sz="2000" dirty="0"/>
              <a:t> join data </a:t>
            </a:r>
            <a:r>
              <a:rPr lang="it-IT" sz="2000" dirty="0" err="1"/>
              <a:t>that</a:t>
            </a:r>
            <a:r>
              <a:rPr lang="it-IT" sz="2000" dirty="0"/>
              <a:t> are </a:t>
            </a:r>
            <a:r>
              <a:rPr lang="it-IT" sz="2000" dirty="0" err="1"/>
              <a:t>now</a:t>
            </a:r>
            <a:r>
              <a:rPr lang="it-IT" sz="2000" dirty="0"/>
              <a:t> in multiple </a:t>
            </a:r>
            <a:r>
              <a:rPr lang="it-IT" sz="2000" dirty="0" err="1"/>
              <a:t>datanìbase</a:t>
            </a:r>
            <a:r>
              <a:rPr lang="it-IT" sz="2000" dirty="0"/>
              <a:t> </a:t>
            </a:r>
            <a:r>
              <a:rPr lang="it-IT" sz="2000" dirty="0" err="1"/>
              <a:t>is</a:t>
            </a:r>
            <a:r>
              <a:rPr lang="it-IT" sz="2000" dirty="0"/>
              <a:t> </a:t>
            </a:r>
            <a:r>
              <a:rPr lang="it-IT" sz="2000" dirty="0" err="1"/>
              <a:t>challenging</a:t>
            </a:r>
            <a:r>
              <a:rPr lang="it-IT" sz="2000" dirty="0"/>
              <a:t> </a:t>
            </a:r>
          </a:p>
          <a:p>
            <a:pPr lvl="3"/>
            <a:r>
              <a:rPr lang="it-IT" sz="2000" dirty="0"/>
              <a:t>An </a:t>
            </a:r>
            <a:r>
              <a:rPr lang="it-IT" sz="2000" dirty="0" err="1"/>
              <a:t>overall</a:t>
            </a:r>
            <a:r>
              <a:rPr lang="it-IT" sz="2000" dirty="0"/>
              <a:t> more </a:t>
            </a:r>
            <a:r>
              <a:rPr lang="it-IT" sz="2000" dirty="0" err="1"/>
              <a:t>complex</a:t>
            </a:r>
            <a:r>
              <a:rPr lang="it-IT" sz="2000" dirty="0"/>
              <a:t> </a:t>
            </a:r>
            <a:r>
              <a:rPr lang="it-IT" sz="2000" dirty="0" err="1"/>
              <a:t>programming</a:t>
            </a:r>
            <a:r>
              <a:rPr lang="it-IT" sz="2000" dirty="0"/>
              <a:t> model</a:t>
            </a:r>
          </a:p>
          <a:p>
            <a:pPr lvl="2"/>
            <a:r>
              <a:rPr lang="it-IT" sz="2000" dirty="0"/>
              <a:t>Solution to </a:t>
            </a:r>
            <a:r>
              <a:rPr lang="it-IT" sz="2000" dirty="0" err="1"/>
              <a:t>drawbacks</a:t>
            </a:r>
            <a:r>
              <a:rPr lang="it-IT" sz="2000" dirty="0"/>
              <a:t>:</a:t>
            </a:r>
          </a:p>
          <a:p>
            <a:pPr lvl="3"/>
            <a:r>
              <a:rPr lang="it-IT" sz="2000" dirty="0"/>
              <a:t>Data </a:t>
            </a:r>
            <a:r>
              <a:rPr lang="it-IT" sz="2000" dirty="0" err="1"/>
              <a:t>consistency</a:t>
            </a:r>
            <a:r>
              <a:rPr lang="it-IT" sz="2000" dirty="0"/>
              <a:t> </a:t>
            </a:r>
            <a:r>
              <a:rPr lang="it-IT" sz="2000" dirty="0" err="1"/>
              <a:t>across</a:t>
            </a:r>
            <a:r>
              <a:rPr lang="it-IT" sz="2000" dirty="0"/>
              <a:t> multiple </a:t>
            </a:r>
            <a:r>
              <a:rPr lang="it-IT" sz="2000" dirty="0" err="1"/>
              <a:t>services</a:t>
            </a:r>
            <a:r>
              <a:rPr lang="it-IT" sz="2000" dirty="0"/>
              <a:t> </a:t>
            </a:r>
            <a:r>
              <a:rPr lang="it-IT" sz="2000" dirty="0" err="1"/>
              <a:t>could</a:t>
            </a:r>
            <a:r>
              <a:rPr lang="it-IT" sz="2000" dirty="0"/>
              <a:t> be </a:t>
            </a:r>
            <a:r>
              <a:rPr lang="it-IT" sz="2000" dirty="0" err="1"/>
              <a:t>enabled</a:t>
            </a:r>
            <a:r>
              <a:rPr lang="it-IT" sz="2000" dirty="0"/>
              <a:t> </a:t>
            </a:r>
            <a:r>
              <a:rPr lang="it-IT" sz="2000" dirty="0" err="1"/>
              <a:t>without</a:t>
            </a:r>
            <a:r>
              <a:rPr lang="it-IT" sz="2000" dirty="0"/>
              <a:t> </a:t>
            </a:r>
            <a:r>
              <a:rPr lang="it-IT" sz="2000" dirty="0" err="1"/>
              <a:t>distributed</a:t>
            </a:r>
            <a:r>
              <a:rPr lang="it-IT" sz="2000" dirty="0"/>
              <a:t> </a:t>
            </a:r>
            <a:r>
              <a:rPr lang="it-IT" sz="2000" dirty="0" err="1"/>
              <a:t>transaction</a:t>
            </a:r>
            <a:r>
              <a:rPr lang="it-IT" sz="2000" dirty="0"/>
              <a:t> with a </a:t>
            </a:r>
            <a:r>
              <a:rPr lang="it-IT" sz="2000" dirty="0" err="1"/>
              <a:t>Event</a:t>
            </a:r>
            <a:r>
              <a:rPr lang="it-IT" sz="2000" dirty="0"/>
              <a:t> </a:t>
            </a:r>
            <a:r>
              <a:rPr lang="it-IT" sz="2000" dirty="0" err="1"/>
              <a:t>Driven</a:t>
            </a:r>
            <a:r>
              <a:rPr lang="it-IT" sz="2000" dirty="0"/>
              <a:t> Architecture with </a:t>
            </a:r>
            <a:r>
              <a:rPr lang="it-IT" sz="2000" dirty="0" err="1"/>
              <a:t>services</a:t>
            </a:r>
            <a:r>
              <a:rPr lang="it-IT" sz="2000" dirty="0"/>
              <a:t> </a:t>
            </a:r>
            <a:r>
              <a:rPr lang="it-IT" sz="2000" dirty="0" err="1"/>
              <a:t>that</a:t>
            </a:r>
            <a:r>
              <a:rPr lang="it-IT" sz="2000" dirty="0"/>
              <a:t> </a:t>
            </a:r>
            <a:r>
              <a:rPr lang="it-IT" sz="2000" dirty="0" err="1"/>
              <a:t>publish</a:t>
            </a:r>
            <a:r>
              <a:rPr lang="it-IT" sz="2000" dirty="0"/>
              <a:t> </a:t>
            </a:r>
            <a:r>
              <a:rPr lang="it-IT" sz="2000" dirty="0" err="1"/>
              <a:t>events</a:t>
            </a:r>
            <a:r>
              <a:rPr lang="it-IT" sz="2000" dirty="0"/>
              <a:t> </a:t>
            </a:r>
            <a:r>
              <a:rPr lang="it-IT" sz="2000" dirty="0" err="1"/>
              <a:t>when</a:t>
            </a:r>
            <a:r>
              <a:rPr lang="it-IT" sz="2000" dirty="0"/>
              <a:t> update </a:t>
            </a:r>
            <a:r>
              <a:rPr lang="it-IT" sz="2000" dirty="0" err="1"/>
              <a:t>their</a:t>
            </a:r>
            <a:r>
              <a:rPr lang="it-IT" sz="2000" dirty="0"/>
              <a:t> data and </a:t>
            </a:r>
            <a:r>
              <a:rPr lang="it-IT" sz="2000" dirty="0" err="1"/>
              <a:t>other</a:t>
            </a:r>
            <a:r>
              <a:rPr lang="it-IT" sz="2000" dirty="0"/>
              <a:t> </a:t>
            </a:r>
            <a:r>
              <a:rPr lang="it-IT" sz="2000" dirty="0" err="1"/>
              <a:t>services</a:t>
            </a:r>
            <a:r>
              <a:rPr lang="it-IT" sz="2000" dirty="0"/>
              <a:t> </a:t>
            </a:r>
            <a:r>
              <a:rPr lang="it-IT" sz="2000" dirty="0" err="1"/>
              <a:t>that</a:t>
            </a:r>
            <a:r>
              <a:rPr lang="it-IT" sz="2000" dirty="0"/>
              <a:t> update </a:t>
            </a:r>
            <a:r>
              <a:rPr lang="it-IT" sz="2000" dirty="0" err="1"/>
              <a:t>their</a:t>
            </a:r>
            <a:r>
              <a:rPr lang="it-IT" sz="2000" dirty="0"/>
              <a:t> </a:t>
            </a:r>
            <a:r>
              <a:rPr lang="it-IT" sz="2000" dirty="0" err="1"/>
              <a:t>own</a:t>
            </a:r>
            <a:r>
              <a:rPr lang="it-IT" sz="2000" dirty="0"/>
              <a:t> data </a:t>
            </a:r>
            <a:r>
              <a:rPr lang="it-IT" sz="2000" dirty="0" err="1"/>
              <a:t>subscribing</a:t>
            </a:r>
            <a:r>
              <a:rPr lang="it-IT" sz="2000" dirty="0"/>
              <a:t> </a:t>
            </a:r>
            <a:r>
              <a:rPr lang="it-IT" sz="2000" dirty="0" err="1"/>
              <a:t>these</a:t>
            </a:r>
            <a:r>
              <a:rPr lang="it-IT" sz="2000" dirty="0"/>
              <a:t> </a:t>
            </a:r>
            <a:r>
              <a:rPr lang="it-IT" sz="2000" dirty="0" err="1"/>
              <a:t>events</a:t>
            </a:r>
            <a:endParaRPr lang="it-IT" sz="2000" dirty="0"/>
          </a:p>
          <a:p>
            <a:pPr lvl="3"/>
            <a:r>
              <a:rPr lang="it-IT" sz="2000" dirty="0"/>
              <a:t>Application side join (</a:t>
            </a:r>
            <a:r>
              <a:rPr lang="it-IT" sz="2000" dirty="0" err="1"/>
              <a:t>tha</a:t>
            </a:r>
            <a:r>
              <a:rPr lang="it-IT" sz="2000" dirty="0"/>
              <a:t> </a:t>
            </a:r>
            <a:r>
              <a:rPr lang="it-IT" sz="2000" dirty="0" err="1"/>
              <a:t>applicatyion</a:t>
            </a:r>
            <a:r>
              <a:rPr lang="it-IT" sz="2000" dirty="0"/>
              <a:t> </a:t>
            </a:r>
            <a:r>
              <a:rPr lang="it-IT" sz="2000" dirty="0" err="1"/>
              <a:t>perform</a:t>
            </a:r>
            <a:r>
              <a:rPr lang="it-IT" sz="2000" dirty="0"/>
              <a:t> the join </a:t>
            </a:r>
            <a:r>
              <a:rPr lang="it-IT" sz="2000" dirty="0" err="1"/>
              <a:t>rather</a:t>
            </a:r>
            <a:r>
              <a:rPr lang="it-IT" sz="2000" dirty="0"/>
              <a:t> </a:t>
            </a:r>
            <a:r>
              <a:rPr lang="it-IT" sz="2000" dirty="0" err="1"/>
              <a:t>than</a:t>
            </a:r>
            <a:r>
              <a:rPr lang="it-IT" sz="2000" dirty="0"/>
              <a:t> database) CQRS </a:t>
            </a:r>
            <a:r>
              <a:rPr lang="it-IT" sz="2000" dirty="0" err="1"/>
              <a:t>maintaining</a:t>
            </a:r>
            <a:r>
              <a:rPr lang="it-IT" sz="2000" dirty="0"/>
              <a:t> </a:t>
            </a:r>
            <a:r>
              <a:rPr lang="it-IT" sz="2000" dirty="0" err="1"/>
              <a:t>one</a:t>
            </a:r>
            <a:r>
              <a:rPr lang="it-IT" sz="2000" dirty="0"/>
              <a:t> or more </a:t>
            </a:r>
            <a:r>
              <a:rPr lang="it-IT" sz="2000" dirty="0" err="1"/>
              <a:t>materialized</a:t>
            </a:r>
            <a:r>
              <a:rPr lang="it-IT" sz="2000" dirty="0"/>
              <a:t> </a:t>
            </a:r>
            <a:r>
              <a:rPr lang="it-IT" sz="2000" dirty="0" err="1"/>
              <a:t>views</a:t>
            </a:r>
            <a:r>
              <a:rPr lang="it-IT" sz="2000" dirty="0"/>
              <a:t> </a:t>
            </a:r>
            <a:r>
              <a:rPr lang="it-IT" sz="2000" dirty="0" err="1"/>
              <a:t>that</a:t>
            </a:r>
            <a:r>
              <a:rPr lang="it-IT" sz="2000" dirty="0"/>
              <a:t> </a:t>
            </a:r>
            <a:r>
              <a:rPr lang="it-IT" sz="2000" dirty="0" err="1"/>
              <a:t>contain</a:t>
            </a:r>
            <a:r>
              <a:rPr lang="it-IT" sz="2000" dirty="0"/>
              <a:t> data from multiple </a:t>
            </a:r>
            <a:r>
              <a:rPr lang="it-IT" sz="2000" dirty="0" err="1"/>
              <a:t>services</a:t>
            </a:r>
            <a:r>
              <a:rPr lang="it-IT" sz="2000" dirty="0"/>
              <a:t> </a:t>
            </a:r>
            <a:r>
              <a:rPr lang="it-IT" sz="2000" dirty="0" err="1"/>
              <a:t>these</a:t>
            </a:r>
            <a:r>
              <a:rPr lang="it-IT" sz="2000" dirty="0"/>
              <a:t> </a:t>
            </a:r>
            <a:r>
              <a:rPr lang="it-IT" sz="2000" dirty="0" err="1"/>
              <a:t>views</a:t>
            </a:r>
            <a:r>
              <a:rPr lang="it-IT" sz="2000" dirty="0"/>
              <a:t> are </a:t>
            </a:r>
            <a:r>
              <a:rPr lang="it-IT" sz="2000" dirty="0" err="1"/>
              <a:t>kept</a:t>
            </a:r>
            <a:r>
              <a:rPr lang="it-IT" sz="2000" dirty="0"/>
              <a:t> by </a:t>
            </a:r>
            <a:r>
              <a:rPr lang="it-IT" sz="2000" dirty="0" err="1"/>
              <a:t>services</a:t>
            </a:r>
            <a:r>
              <a:rPr lang="it-IT" sz="2000" dirty="0"/>
              <a:t>  </a:t>
            </a:r>
            <a:r>
              <a:rPr lang="it-IT" sz="2000" dirty="0" err="1"/>
              <a:t>that</a:t>
            </a:r>
            <a:r>
              <a:rPr lang="it-IT" sz="2000" dirty="0"/>
              <a:t> </a:t>
            </a:r>
            <a:r>
              <a:rPr lang="it-IT" sz="2000" dirty="0" err="1"/>
              <a:t>subscribes</a:t>
            </a:r>
            <a:r>
              <a:rPr lang="it-IT" sz="2000" dirty="0"/>
              <a:t> to </a:t>
            </a:r>
            <a:r>
              <a:rPr lang="it-IT" sz="2000" dirty="0" err="1"/>
              <a:t>events</a:t>
            </a:r>
            <a:r>
              <a:rPr lang="it-IT" sz="2000" dirty="0"/>
              <a:t> </a:t>
            </a:r>
            <a:r>
              <a:rPr lang="it-IT" sz="2000" dirty="0" err="1"/>
              <a:t>that</a:t>
            </a:r>
            <a:r>
              <a:rPr lang="it-IT" sz="2000" dirty="0"/>
              <a:t> </a:t>
            </a:r>
            <a:r>
              <a:rPr lang="it-IT" sz="2000" dirty="0" err="1"/>
              <a:t>each</a:t>
            </a:r>
            <a:r>
              <a:rPr lang="it-IT" sz="2000" dirty="0"/>
              <a:t> service </a:t>
            </a:r>
            <a:r>
              <a:rPr lang="it-IT" sz="2000" dirty="0" err="1"/>
              <a:t>publish</a:t>
            </a:r>
            <a:r>
              <a:rPr lang="it-IT" sz="2000" dirty="0"/>
              <a:t> </a:t>
            </a:r>
            <a:r>
              <a:rPr lang="it-IT" sz="2000" dirty="0" err="1"/>
              <a:t>wheh</a:t>
            </a:r>
            <a:r>
              <a:rPr lang="it-IT" sz="2000" dirty="0"/>
              <a:t> </a:t>
            </a:r>
            <a:r>
              <a:rPr lang="it-IT" sz="2000" dirty="0" err="1"/>
              <a:t>it</a:t>
            </a:r>
            <a:r>
              <a:rPr lang="it-IT" sz="2000" dirty="0"/>
              <a:t> update </a:t>
            </a:r>
            <a:r>
              <a:rPr lang="it-IT" sz="2000" dirty="0" err="1"/>
              <a:t>its</a:t>
            </a:r>
            <a:r>
              <a:rPr lang="it-IT" sz="2000" dirty="0"/>
              <a:t> data.</a:t>
            </a:r>
          </a:p>
          <a:p>
            <a:pPr lvl="2"/>
            <a:r>
              <a:rPr lang="it-IT" sz="2000" dirty="0" err="1"/>
              <a:t>Related</a:t>
            </a:r>
            <a:r>
              <a:rPr lang="it-IT" sz="2000" dirty="0"/>
              <a:t> </a:t>
            </a:r>
            <a:r>
              <a:rPr lang="it-IT" sz="2000" dirty="0" err="1"/>
              <a:t>patterns</a:t>
            </a:r>
            <a:r>
              <a:rPr lang="it-IT" sz="2000" dirty="0"/>
              <a:t> </a:t>
            </a:r>
            <a:r>
              <a:rPr lang="it-IT" sz="2000" dirty="0" err="1"/>
              <a:t>as</a:t>
            </a:r>
            <a:r>
              <a:rPr lang="it-IT" sz="2000" dirty="0"/>
              <a:t> way to </a:t>
            </a:r>
            <a:r>
              <a:rPr lang="it-IT" sz="2000" dirty="0" err="1"/>
              <a:t>atomically</a:t>
            </a:r>
            <a:r>
              <a:rPr lang="it-IT" sz="2000" dirty="0"/>
              <a:t> update state and </a:t>
            </a:r>
            <a:r>
              <a:rPr lang="it-IT" sz="2000" dirty="0" err="1"/>
              <a:t>publish</a:t>
            </a:r>
            <a:r>
              <a:rPr lang="it-IT" sz="2000" dirty="0"/>
              <a:t> </a:t>
            </a:r>
            <a:r>
              <a:rPr lang="it-IT" sz="2000" dirty="0" err="1"/>
              <a:t>event</a:t>
            </a:r>
            <a:r>
              <a:rPr lang="it-IT" sz="2000" dirty="0"/>
              <a:t>.</a:t>
            </a:r>
          </a:p>
          <a:p>
            <a:pPr lvl="3"/>
            <a:r>
              <a:rPr lang="it-IT" sz="2000" dirty="0" err="1"/>
              <a:t>Event</a:t>
            </a:r>
            <a:r>
              <a:rPr lang="it-IT" sz="2000" dirty="0"/>
              <a:t> </a:t>
            </a:r>
            <a:r>
              <a:rPr lang="it-IT" sz="2000" dirty="0" err="1"/>
              <a:t>sourcing</a:t>
            </a:r>
            <a:r>
              <a:rPr lang="it-IT" sz="2000" dirty="0"/>
              <a:t> </a:t>
            </a:r>
          </a:p>
          <a:p>
            <a:pPr lvl="3"/>
            <a:r>
              <a:rPr lang="it-IT" sz="2000" dirty="0"/>
              <a:t>Database </a:t>
            </a:r>
            <a:r>
              <a:rPr lang="it-IT" sz="2000" dirty="0" err="1"/>
              <a:t>triggers</a:t>
            </a:r>
            <a:endParaRPr lang="it-IT" sz="2000" dirty="0"/>
          </a:p>
          <a:p>
            <a:pPr lvl="3"/>
            <a:r>
              <a:rPr lang="it-IT" sz="2000" dirty="0" err="1"/>
              <a:t>Transaction</a:t>
            </a:r>
            <a:r>
              <a:rPr lang="it-IT" sz="2000" dirty="0"/>
              <a:t> log </a:t>
            </a:r>
            <a:r>
              <a:rPr lang="it-IT" sz="2000" dirty="0" err="1"/>
              <a:t>tailing</a:t>
            </a:r>
            <a:r>
              <a:rPr lang="it-IT" sz="2000" dirty="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4031211916"/>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3704168" y="2105472"/>
            <a:ext cx="16534531" cy="10619928"/>
          </a:xfrm>
        </p:spPr>
        <p:txBody>
          <a:bodyPr/>
          <a:lstStyle/>
          <a:p>
            <a:endParaRPr lang="it-IT" dirty="0"/>
          </a:p>
        </p:txBody>
      </p:sp>
      <p:grpSp>
        <p:nvGrpSpPr>
          <p:cNvPr id="13" name="Gruppo 12"/>
          <p:cNvGrpSpPr/>
          <p:nvPr/>
        </p:nvGrpSpPr>
        <p:grpSpPr>
          <a:xfrm>
            <a:off x="557691" y="3886926"/>
            <a:ext cx="11307650" cy="6211434"/>
            <a:chOff x="5783288" y="3480681"/>
            <a:chExt cx="11307650" cy="6211434"/>
          </a:xfrm>
        </p:grpSpPr>
        <p:grpSp>
          <p:nvGrpSpPr>
            <p:cNvPr id="14" name="Gruppo 13"/>
            <p:cNvGrpSpPr/>
            <p:nvPr/>
          </p:nvGrpSpPr>
          <p:grpSpPr>
            <a:xfrm>
              <a:off x="5783288" y="4950322"/>
              <a:ext cx="11307650" cy="4741793"/>
              <a:chOff x="1942087" y="7568268"/>
              <a:chExt cx="11307650" cy="4741793"/>
            </a:xfrm>
          </p:grpSpPr>
          <p:cxnSp>
            <p:nvCxnSpPr>
              <p:cNvPr id="16" name="Connettore 2 15"/>
              <p:cNvCxnSpPr>
                <a:stCxn id="18" idx="2"/>
                <a:endCxn id="19"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1" name="Rettangolo arrotondato 20"/>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2"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6878" y="9527536"/>
            <a:ext cx="6021477" cy="19010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2113593"/>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554925972"/>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1393364651"/>
              </p:ext>
            </p:extLst>
          </p:nvPr>
        </p:nvGraphicFramePr>
        <p:xfrm>
          <a:off x="609600" y="1600200"/>
          <a:ext cx="23088600" cy="10317209"/>
        </p:xfrm>
        <a:graphic>
          <a:graphicData uri="http://schemas.openxmlformats.org/drawingml/2006/table">
            <a:tbl>
              <a:tblPr firstRow="1" bandRow="1">
                <a:tableStyleId>{5C22544A-7EE6-4342-B048-85BDC9FD1C3A}</a:tableStyleId>
              </a:tblPr>
              <a:tblGrid>
                <a:gridCol w="4343400"/>
                <a:gridCol w="6950968"/>
                <a:gridCol w="11794232"/>
              </a:tblGrid>
              <a:tr h="1102665">
                <a:tc gridSpan="2">
                  <a:txBody>
                    <a:bodyPr/>
                    <a:lstStyle/>
                    <a:p>
                      <a:r>
                        <a:rPr lang="it-IT" sz="4400" dirty="0" smtClean="0"/>
                        <a:t>DESIGN PATTERN</a:t>
                      </a:r>
                      <a:endParaRPr lang="it-IT" sz="4400" dirty="0"/>
                    </a:p>
                  </a:txBody>
                  <a:tcPr marT="45717" marB="45717"/>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tc>
              </a:tr>
              <a:tr h="681058">
                <a:tc gridSpan="2">
                  <a:txBody>
                    <a:bodyPr/>
                    <a:lstStyle/>
                    <a:p>
                      <a:r>
                        <a:rPr lang="it-IT" sz="2800" dirty="0" smtClean="0"/>
                        <a:t>CORE MICROSERVICE</a:t>
                      </a:r>
                      <a:endParaRPr lang="it-IT" sz="2800" dirty="0"/>
                    </a:p>
                  </a:txBody>
                  <a:tcPr marT="45717" marB="45717"/>
                </a:tc>
                <a:tc hMerge="1">
                  <a:txBody>
                    <a:bodyPr/>
                    <a:lstStyle/>
                    <a:p>
                      <a:endParaRPr lang="it-IT" dirty="0"/>
                    </a:p>
                  </a:txBody>
                  <a:tcPr/>
                </a:tc>
                <a:tc>
                  <a:txBody>
                    <a:bodyPr/>
                    <a:lstStyle/>
                    <a:p>
                      <a:r>
                        <a:rPr lang="it-IT" sz="2800" dirty="0" smtClean="0"/>
                        <a:t>SPRING BOOT</a:t>
                      </a:r>
                      <a:endParaRPr lang="it-IT" sz="2800" dirty="0"/>
                    </a:p>
                  </a:txBody>
                  <a:tcPr marT="45717" marB="45717"/>
                </a:tc>
              </a:tr>
              <a:tr h="810782">
                <a:tc rowSpan="4">
                  <a:txBody>
                    <a:bodyPr/>
                    <a:lstStyle/>
                    <a:p>
                      <a:r>
                        <a:rPr lang="it-IT" sz="2800" dirty="0" smtClean="0"/>
                        <a:t>DATABASE</a:t>
                      </a:r>
                    </a:p>
                    <a:p>
                      <a:r>
                        <a:rPr lang="it-IT" sz="2800" dirty="0" smtClean="0"/>
                        <a:t>PER </a:t>
                      </a:r>
                    </a:p>
                    <a:p>
                      <a:r>
                        <a:rPr lang="it-IT" sz="2800" dirty="0" smtClean="0"/>
                        <a:t>SERVICE</a:t>
                      </a:r>
                      <a:endParaRPr lang="it-IT" sz="2800" dirty="0"/>
                    </a:p>
                  </a:txBody>
                  <a:tcPr marT="45717" marB="45717" anchor="ctr"/>
                </a:tc>
                <a:tc>
                  <a:txBody>
                    <a:bodyPr/>
                    <a:lstStyle/>
                    <a:p>
                      <a:r>
                        <a:rPr lang="it-IT" sz="2800" dirty="0" smtClean="0"/>
                        <a:t>EVENT DRIVEN</a:t>
                      </a:r>
                      <a:r>
                        <a:rPr lang="it-IT" sz="2800" baseline="0" dirty="0" smtClean="0"/>
                        <a:t> ARCHITECTURE</a:t>
                      </a:r>
                      <a:endParaRPr lang="it-IT" sz="2800" dirty="0"/>
                    </a:p>
                  </a:txBody>
                  <a:tcPr marT="45717" marB="45717"/>
                </a:tc>
                <a:tc rowSpan="2">
                  <a:txBody>
                    <a:bodyPr/>
                    <a:lstStyle/>
                    <a:p>
                      <a:r>
                        <a:rPr lang="it-IT" sz="2800" dirty="0" smtClean="0"/>
                        <a:t>SPRING CLOUD STREAM</a:t>
                      </a:r>
                      <a:endParaRPr lang="it-IT" sz="2800" dirty="0"/>
                    </a:p>
                  </a:txBody>
                  <a:tcPr marT="45717" marB="45717" anchor="ctr"/>
                </a:tc>
              </a:tr>
              <a:tr h="810782">
                <a:tc vMerge="1">
                  <a:txBody>
                    <a:bodyPr/>
                    <a:lstStyle/>
                    <a:p>
                      <a:endParaRPr lang="it-IT" dirty="0"/>
                    </a:p>
                  </a:txBody>
                  <a:tcPr/>
                </a:tc>
                <a:tc>
                  <a:txBody>
                    <a:bodyPr/>
                    <a:lstStyle/>
                    <a:p>
                      <a:r>
                        <a:rPr lang="it-IT" sz="2800" dirty="0" smtClean="0"/>
                        <a:t>MATERIALIZED VIEW</a:t>
                      </a:r>
                      <a:endParaRPr lang="it-IT" sz="2800" dirty="0"/>
                    </a:p>
                  </a:txBody>
                  <a:tcPr marT="45717" marB="45717"/>
                </a:tc>
                <a:tc vMerge="1">
                  <a:txBody>
                    <a:bodyPr/>
                    <a:lstStyle/>
                    <a:p>
                      <a:endParaRPr lang="it-IT" dirty="0"/>
                    </a:p>
                  </a:txBody>
                  <a:tcPr/>
                </a:tc>
              </a:tr>
              <a:tr h="1005370">
                <a:tc vMerge="1">
                  <a:txBody>
                    <a:bodyPr/>
                    <a:lstStyle/>
                    <a:p>
                      <a:endParaRPr lang="it-IT" dirty="0"/>
                    </a:p>
                  </a:txBody>
                  <a:tcPr/>
                </a:tc>
                <a:tc>
                  <a:txBody>
                    <a:bodyPr/>
                    <a:lstStyle/>
                    <a:p>
                      <a:endParaRPr lang="it-IT" sz="2800" strike="sngStrike" dirty="0"/>
                    </a:p>
                  </a:txBody>
                  <a:tcPr marT="45717" marB="45717"/>
                </a:tc>
                <a:tc>
                  <a:txBody>
                    <a:bodyPr/>
                    <a:lstStyle/>
                    <a:p>
                      <a:endParaRPr lang="it-IT" sz="2800" dirty="0"/>
                    </a:p>
                  </a:txBody>
                  <a:tcPr marT="45717" marB="45717"/>
                </a:tc>
              </a:tr>
              <a:tr h="697273">
                <a:tc vMerge="1">
                  <a:txBody>
                    <a:bodyPr/>
                    <a:lstStyle/>
                    <a:p>
                      <a:endParaRPr lang="it-IT" dirty="0"/>
                    </a:p>
                  </a:txBody>
                  <a:tcPr/>
                </a:tc>
                <a:tc>
                  <a:txBody>
                    <a:bodyPr/>
                    <a:lstStyle/>
                    <a:p>
                      <a:r>
                        <a:rPr lang="it-IT" sz="2800" strike="noStrike" dirty="0" smtClean="0"/>
                        <a:t>REST API</a:t>
                      </a:r>
                      <a:endParaRPr lang="it-IT" sz="2800" strike="noStrike" dirty="0"/>
                    </a:p>
                  </a:txBody>
                  <a:tcPr marT="45717" marB="45717"/>
                </a:tc>
                <a:tc>
                  <a:txBody>
                    <a:bodyPr/>
                    <a:lstStyle/>
                    <a:p>
                      <a:r>
                        <a:rPr lang="it-IT" sz="2800" strike="noStrike" baseline="0" dirty="0" smtClean="0"/>
                        <a:t>SPRING DATA REST</a:t>
                      </a:r>
                      <a:endParaRPr lang="it-IT" sz="2800" strike="noStrike" baseline="0" dirty="0"/>
                    </a:p>
                  </a:txBody>
                  <a:tcPr marT="45717" marB="45717"/>
                </a:tc>
              </a:tr>
              <a:tr h="648627">
                <a:tc rowSpan="2">
                  <a:txBody>
                    <a:bodyPr/>
                    <a:lstStyle/>
                    <a:p>
                      <a:pPr marL="0" algn="l" defTabSz="457200" rtl="0" eaLnBrk="1" latinLnBrk="0" hangingPunct="1"/>
                      <a:r>
                        <a:rPr lang="it-IT" sz="2800" kern="1200" dirty="0" smtClean="0">
                          <a:solidFill>
                            <a:schemeClr val="dk1"/>
                          </a:solidFill>
                          <a:latin typeface="+mn-lt"/>
                          <a:ea typeface="+mn-ea"/>
                          <a:cs typeface="+mn-cs"/>
                        </a:rPr>
                        <a:t>DATA  ACCESS</a:t>
                      </a:r>
                    </a:p>
                  </a:txBody>
                  <a:tcPr marT="45717" marB="45717" anchor="ctr"/>
                </a:tc>
                <a:tc>
                  <a:txBody>
                    <a:bodyPr/>
                    <a:lstStyle/>
                    <a:p>
                      <a:pPr marL="0" algn="l" defTabSz="457200" rtl="0" eaLnBrk="1" latinLnBrk="0" hangingPunct="1"/>
                      <a:r>
                        <a:rPr lang="it-IT" sz="2800" kern="1200" dirty="0" smtClean="0">
                          <a:solidFill>
                            <a:schemeClr val="dk1"/>
                          </a:solidFill>
                          <a:latin typeface="+mn-lt"/>
                          <a:ea typeface="+mn-ea"/>
                          <a:cs typeface="+mn-cs"/>
                        </a:rPr>
                        <a:t>RELATIONAL DATABASE (MYSQL-H2)</a:t>
                      </a:r>
                    </a:p>
                  </a:txBody>
                  <a:tcPr marT="45717" marB="45717"/>
                </a:tc>
                <a:tc>
                  <a:txBody>
                    <a:bodyPr/>
                    <a:lstStyle/>
                    <a:p>
                      <a:r>
                        <a:rPr lang="it-IT" sz="2800" dirty="0" smtClean="0"/>
                        <a:t>SPRING DATA JPA</a:t>
                      </a:r>
                      <a:endParaRPr lang="it-IT" sz="2800" dirty="0"/>
                    </a:p>
                  </a:txBody>
                  <a:tcPr marT="45717" marB="45717"/>
                </a:tc>
              </a:tr>
              <a:tr h="810782">
                <a:tc vMerge="1">
                  <a:txBody>
                    <a:bodyPr/>
                    <a:lstStyle/>
                    <a:p>
                      <a:endParaRPr lang="it-IT" dirty="0"/>
                    </a:p>
                  </a:txBody>
                  <a:tcPr/>
                </a:tc>
                <a:tc>
                  <a:txBody>
                    <a:bodyPr/>
                    <a:lstStyle/>
                    <a:p>
                      <a:r>
                        <a:rPr lang="it-IT" sz="2800" dirty="0" smtClean="0"/>
                        <a:t>NO SQL DATABASE (MONGO</a:t>
                      </a:r>
                      <a:r>
                        <a:rPr lang="it-IT" sz="2800" baseline="0" dirty="0" smtClean="0"/>
                        <a:t> DB)</a:t>
                      </a:r>
                      <a:endParaRPr lang="it-IT" sz="2800" dirty="0"/>
                    </a:p>
                  </a:txBody>
                  <a:tcPr marT="45717" marB="45717"/>
                </a:tc>
                <a:tc>
                  <a:txBody>
                    <a:bodyPr/>
                    <a:lstStyle/>
                    <a:p>
                      <a:r>
                        <a:rPr lang="it-IT" sz="2800" dirty="0" smtClean="0"/>
                        <a:t>SPRING MONGO DB</a:t>
                      </a:r>
                      <a:endParaRPr lang="it-IT" sz="2800" dirty="0"/>
                    </a:p>
                  </a:txBody>
                  <a:tcPr marT="45717" marB="45717"/>
                </a:tc>
              </a:tr>
              <a:tr h="648627">
                <a:tc gridSpan="2">
                  <a:txBody>
                    <a:bodyPr/>
                    <a:lstStyle/>
                    <a:p>
                      <a:r>
                        <a:rPr lang="it-IT" sz="2800" strike="noStrike" dirty="0" smtClean="0"/>
                        <a:t>CONFIGURATION</a:t>
                      </a:r>
                      <a:endParaRPr lang="it-IT" sz="2800" strike="noStrike" dirty="0"/>
                    </a:p>
                  </a:txBody>
                  <a:tcPr marT="45717" marB="45717"/>
                </a:tc>
                <a:tc hMerge="1">
                  <a:txBody>
                    <a:bodyPr/>
                    <a:lstStyle/>
                    <a:p>
                      <a:endParaRPr lang="it-IT" dirty="0"/>
                    </a:p>
                  </a:txBody>
                  <a:tcPr/>
                </a:tc>
                <a:tc>
                  <a:txBody>
                    <a:bodyPr/>
                    <a:lstStyle/>
                    <a:p>
                      <a:r>
                        <a:rPr lang="it-IT" sz="2800" strike="noStrike" dirty="0" smtClean="0"/>
                        <a:t>SPRING CLOUD</a:t>
                      </a:r>
                      <a:r>
                        <a:rPr lang="it-IT" sz="2800" strike="noStrike" baseline="0" dirty="0" smtClean="0"/>
                        <a:t> </a:t>
                      </a:r>
                      <a:r>
                        <a:rPr lang="it-IT" sz="2800" strike="noStrike" dirty="0" smtClean="0"/>
                        <a:t>CONFIG</a:t>
                      </a:r>
                      <a:endParaRPr lang="it-IT" sz="2800" strike="noStrike" dirty="0"/>
                    </a:p>
                  </a:txBody>
                  <a:tcPr marT="45717" marB="45717"/>
                </a:tc>
              </a:tr>
              <a:tr h="810782">
                <a:tc gridSpan="2">
                  <a:txBody>
                    <a:bodyPr/>
                    <a:lstStyle/>
                    <a:p>
                      <a:r>
                        <a:rPr lang="it-IT" sz="2800" dirty="0" smtClean="0"/>
                        <a:t>CLOUD BASE ARCHITECTURE</a:t>
                      </a:r>
                      <a:endParaRPr lang="it-IT" sz="2800" dirty="0"/>
                    </a:p>
                  </a:txBody>
                  <a:tcPr marT="45717" marB="45717"/>
                </a:tc>
                <a:tc hMerge="1">
                  <a:txBody>
                    <a:bodyPr/>
                    <a:lstStyle/>
                    <a:p>
                      <a:endParaRPr lang="it-IT" dirty="0"/>
                    </a:p>
                  </a:txBody>
                  <a:tcPr/>
                </a:tc>
                <a:tc>
                  <a:txBody>
                    <a:bodyPr/>
                    <a:lstStyle/>
                    <a:p>
                      <a:r>
                        <a:rPr lang="it-IT" sz="2800" dirty="0" smtClean="0"/>
                        <a:t>SPRING CLOUD </a:t>
                      </a:r>
                      <a:endParaRPr lang="it-IT" sz="2800" dirty="0"/>
                    </a:p>
                  </a:txBody>
                  <a:tcPr marT="45717" marB="45717"/>
                </a:tc>
              </a:tr>
              <a:tr h="790513">
                <a:tc gridSpan="2">
                  <a:txBody>
                    <a:bodyPr/>
                    <a:lstStyle/>
                    <a:p>
                      <a:r>
                        <a:rPr lang="it-IT" sz="2800" dirty="0" smtClean="0"/>
                        <a:t>SERVICE DISCOVERY</a:t>
                      </a:r>
                      <a:endParaRPr lang="it-IT" sz="2800" dirty="0"/>
                    </a:p>
                  </a:txBody>
                  <a:tcPr marT="45717" marB="45717"/>
                </a:tc>
                <a:tc hMerge="1">
                  <a:txBody>
                    <a:bodyPr/>
                    <a:lstStyle/>
                    <a:p>
                      <a:endParaRPr lang="it-IT"/>
                    </a:p>
                  </a:txBody>
                  <a:tcPr/>
                </a:tc>
                <a:tc>
                  <a:txBody>
                    <a:bodyPr/>
                    <a:lstStyle/>
                    <a:p>
                      <a:r>
                        <a:rPr lang="it-IT" sz="2800" dirty="0" smtClean="0"/>
                        <a:t>NETFLIX EUREKA</a:t>
                      </a:r>
                      <a:endParaRPr lang="it-IT" sz="2800" dirty="0"/>
                    </a:p>
                  </a:txBody>
                  <a:tcPr marT="45717" marB="45717"/>
                </a:tc>
              </a:tr>
              <a:tr h="749974">
                <a:tc gridSpan="2">
                  <a:txBody>
                    <a:bodyPr/>
                    <a:lstStyle/>
                    <a:p>
                      <a:r>
                        <a:rPr lang="it-IT" sz="2800" dirty="0" smtClean="0"/>
                        <a:t>LOAD</a:t>
                      </a:r>
                      <a:r>
                        <a:rPr lang="it-IT" sz="2800" baseline="0" dirty="0" smtClean="0"/>
                        <a:t> BALANCING</a:t>
                      </a:r>
                      <a:endParaRPr lang="it-IT" sz="2800" dirty="0"/>
                    </a:p>
                  </a:txBody>
                  <a:tcPr marT="45717" marB="45717"/>
                </a:tc>
                <a:tc hMerge="1">
                  <a:txBody>
                    <a:bodyPr/>
                    <a:lstStyle/>
                    <a:p>
                      <a:endParaRPr lang="it-IT"/>
                    </a:p>
                  </a:txBody>
                  <a:tcPr/>
                </a:tc>
                <a:tc>
                  <a:txBody>
                    <a:bodyPr/>
                    <a:lstStyle/>
                    <a:p>
                      <a:r>
                        <a:rPr lang="it-IT" sz="2800" dirty="0" smtClean="0"/>
                        <a:t>NETFLIX RIBBON</a:t>
                      </a:r>
                      <a:endParaRPr lang="it-IT" sz="2800" dirty="0"/>
                    </a:p>
                  </a:txBody>
                  <a:tcPr marT="45717" marB="45717"/>
                </a:tc>
              </a:tr>
              <a:tr h="749974">
                <a:tc gridSpan="2">
                  <a:txBody>
                    <a:bodyPr/>
                    <a:lstStyle/>
                    <a:p>
                      <a:r>
                        <a:rPr lang="it-IT" sz="2800" dirty="0" smtClean="0"/>
                        <a:t>MESSAGE BROKER </a:t>
                      </a:r>
                      <a:endParaRPr lang="it-IT" sz="2800" dirty="0"/>
                    </a:p>
                  </a:txBody>
                  <a:tcPr marT="45717" marB="45717"/>
                </a:tc>
                <a:tc hMerge="1">
                  <a:txBody>
                    <a:bodyPr/>
                    <a:lstStyle/>
                    <a:p>
                      <a:endParaRPr lang="it-IT"/>
                    </a:p>
                  </a:txBody>
                  <a:tcPr/>
                </a:tc>
                <a:tc>
                  <a:txBody>
                    <a:bodyPr/>
                    <a:lstStyle/>
                    <a:p>
                      <a:r>
                        <a:rPr lang="it-IT" sz="2800" dirty="0" smtClean="0"/>
                        <a:t>APACHE KAFKA</a:t>
                      </a:r>
                      <a:endParaRPr lang="it-IT" sz="2800" dirty="0"/>
                    </a:p>
                  </a:txBody>
                  <a:tcPr marT="45717" marB="45717"/>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Technology </a:t>
            </a:r>
            <a:r>
              <a:rPr lang="it-IT" dirty="0" err="1" smtClean="0"/>
              <a:t>stack</a:t>
            </a:r>
            <a:endParaRPr lang="it-IT" dirty="0" smtClean="0"/>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a:xfrm>
            <a:off x="617538" y="1676400"/>
            <a:ext cx="23134637" cy="12039600"/>
          </a:xfrm>
        </p:spPr>
        <p:txBody>
          <a:bodyPr/>
          <a:lstStyle/>
          <a:p>
            <a:r>
              <a:rPr lang="it-IT" dirty="0" smtClean="0"/>
              <a:t> Spring </a:t>
            </a:r>
            <a:r>
              <a:rPr lang="it-IT" dirty="0" err="1" smtClean="0"/>
              <a:t>boot</a:t>
            </a:r>
            <a:endParaRPr lang="it-IT" dirty="0" smtClean="0"/>
          </a:p>
          <a:p>
            <a:pPr marL="0" indent="0">
              <a:buNone/>
            </a:pPr>
            <a:r>
              <a:rPr lang="en-US" sz="2400" strike="sngStrike" dirty="0"/>
              <a:t>One technology that lets you focus on getting things done is one of the newer members of the Spring</a:t>
            </a:r>
          </a:p>
          <a:p>
            <a:pPr marL="0" indent="0">
              <a:buNone/>
            </a:pPr>
            <a:r>
              <a:rPr lang="en-US" sz="2400" strike="sngStrike" dirty="0"/>
              <a:t>ecosystem: the Spring Boot project. </a:t>
            </a:r>
            <a:r>
              <a:rPr lang="en-US" sz="2400" dirty="0"/>
              <a:t>This </a:t>
            </a:r>
            <a:r>
              <a:rPr lang="en-US" sz="2400" dirty="0" smtClean="0"/>
              <a:t>project technology  </a:t>
            </a:r>
            <a:r>
              <a:rPr lang="en-US" sz="2400" dirty="0"/>
              <a:t>has two main benefits. </a:t>
            </a:r>
            <a:endParaRPr lang="en-US" sz="2400" dirty="0" smtClean="0"/>
          </a:p>
          <a:p>
            <a:pPr marL="0" indent="0">
              <a:buNone/>
            </a:pPr>
            <a:r>
              <a:rPr lang="en-US" sz="2400" b="1" dirty="0" smtClean="0"/>
              <a:t>The </a:t>
            </a:r>
            <a:r>
              <a:rPr lang="en-US" sz="2400" b="1" dirty="0"/>
              <a:t>first benefit </a:t>
            </a:r>
            <a:r>
              <a:rPr lang="en-US" sz="2400" dirty="0"/>
              <a:t>is that Spring </a:t>
            </a:r>
            <a:r>
              <a:rPr lang="en-US" sz="2400" dirty="0" smtClean="0"/>
              <a:t>Boot dramatically </a:t>
            </a:r>
            <a:r>
              <a:rPr lang="en-US" sz="2400" dirty="0"/>
              <a:t>simplifies application configuration by taking Convention over Configuration (</a:t>
            </a:r>
            <a:r>
              <a:rPr lang="en-US" sz="2400" dirty="0" err="1"/>
              <a:t>CoC</a:t>
            </a:r>
            <a:r>
              <a:rPr lang="en-US" sz="2400" dirty="0"/>
              <a:t>) in Spring</a:t>
            </a:r>
          </a:p>
          <a:p>
            <a:pPr marL="0" indent="0">
              <a:buNone/>
            </a:pPr>
            <a:r>
              <a:rPr lang="en-US" sz="2400" dirty="0"/>
              <a:t>applications to a whole new level. Spring Boot has a feature called auto-configuration that intelligently</a:t>
            </a:r>
          </a:p>
          <a:p>
            <a:pPr marL="0" indent="0">
              <a:buNone/>
            </a:pPr>
            <a:r>
              <a:rPr lang="en-US" sz="2400" dirty="0"/>
              <a:t>provides a set of default behaviors that are driven by what jars are on the </a:t>
            </a:r>
            <a:r>
              <a:rPr lang="en-US" sz="2400" dirty="0" err="1"/>
              <a:t>classpath</a:t>
            </a:r>
            <a:r>
              <a:rPr lang="en-US" sz="2400" dirty="0"/>
              <a:t>. </a:t>
            </a:r>
            <a:endParaRPr lang="en-US" sz="2400" dirty="0" smtClean="0"/>
          </a:p>
          <a:p>
            <a:pPr marL="0" indent="0">
              <a:buNone/>
            </a:pPr>
            <a:r>
              <a:rPr lang="en-US" sz="2400" dirty="0" smtClean="0"/>
              <a:t>For </a:t>
            </a:r>
            <a:r>
              <a:rPr lang="en-US" sz="2400" dirty="0"/>
              <a:t>example, if </a:t>
            </a:r>
            <a:r>
              <a:rPr lang="en-US" sz="2400" dirty="0" smtClean="0"/>
              <a:t>you include </a:t>
            </a:r>
            <a:r>
              <a:rPr lang="en-US" sz="2400" dirty="0"/>
              <a:t>database jars on the </a:t>
            </a:r>
            <a:r>
              <a:rPr lang="en-US" sz="2400" dirty="0" err="1"/>
              <a:t>classpath</a:t>
            </a:r>
            <a:r>
              <a:rPr lang="en-US" sz="2400" dirty="0"/>
              <a:t> then Spring Boot will define </a:t>
            </a:r>
            <a:r>
              <a:rPr lang="en-US" sz="2400" dirty="0" err="1"/>
              <a:t>DataSource</a:t>
            </a:r>
            <a:r>
              <a:rPr lang="en-US" sz="2400" dirty="0"/>
              <a:t> and </a:t>
            </a:r>
            <a:r>
              <a:rPr lang="en-US" sz="2400" dirty="0" err="1"/>
              <a:t>JdbcTemplate</a:t>
            </a:r>
            <a:r>
              <a:rPr lang="en-US" sz="2400" dirty="0"/>
              <a:t> beans</a:t>
            </a:r>
          </a:p>
          <a:p>
            <a:pPr marL="0" indent="0">
              <a:buNone/>
            </a:pPr>
            <a:r>
              <a:rPr lang="en-US" sz="2400" dirty="0"/>
              <a:t>unless you have already defined them. As a result, it’s remarkably easy to get a new micro-service up and</a:t>
            </a:r>
          </a:p>
          <a:p>
            <a:pPr marL="0" indent="0">
              <a:buNone/>
            </a:pPr>
            <a:r>
              <a:rPr lang="en-US" sz="2400" dirty="0"/>
              <a:t>running with little or no configuration while preserving the ability to customize your application</a:t>
            </a:r>
            <a:r>
              <a:rPr lang="en-US" sz="2400" dirty="0" smtClean="0"/>
              <a:t>.</a:t>
            </a:r>
          </a:p>
          <a:p>
            <a:pPr marL="0" indent="0">
              <a:buNone/>
            </a:pPr>
            <a:endParaRPr lang="en-US" sz="2400" dirty="0"/>
          </a:p>
          <a:p>
            <a:pPr marL="0" indent="0">
              <a:buNone/>
            </a:pPr>
            <a:r>
              <a:rPr lang="en-US" sz="2400" b="1" dirty="0"/>
              <a:t>The second benefit </a:t>
            </a:r>
            <a:r>
              <a:rPr lang="en-US" sz="2400" dirty="0"/>
              <a:t>of Spring Boot is that it simplifies deployment by letting you package your application as</a:t>
            </a:r>
          </a:p>
          <a:p>
            <a:pPr marL="0" indent="0">
              <a:buNone/>
            </a:pPr>
            <a:r>
              <a:rPr lang="en-US" sz="2400" dirty="0"/>
              <a:t>an executable jar containing a pre-configured embedded web container (Tomcat or Jetty). This eliminates the</a:t>
            </a:r>
          </a:p>
          <a:p>
            <a:pPr marL="0" indent="0">
              <a:buNone/>
            </a:pPr>
            <a:r>
              <a:rPr lang="en-US" sz="2400" dirty="0"/>
              <a:t>need to install and configure Tomcat or Jetty on your servers. Instead, to run your micro-service you simply</a:t>
            </a:r>
          </a:p>
          <a:p>
            <a:pPr marL="0" indent="0">
              <a:buNone/>
            </a:pPr>
            <a:r>
              <a:rPr lang="en-US" sz="2400" dirty="0"/>
              <a:t>need to have Java installed. Moreover, the executable jar format provides uniform and self-contained way of</a:t>
            </a:r>
          </a:p>
          <a:p>
            <a:pPr marL="0" indent="0">
              <a:buNone/>
            </a:pPr>
            <a:r>
              <a:rPr lang="en-US" sz="2400" dirty="0"/>
              <a:t>packaging and running JVM applications regardless of type, which simplifies operations. If necessary, you can,</a:t>
            </a:r>
          </a:p>
          <a:p>
            <a:pPr marL="0" indent="0">
              <a:buNone/>
            </a:pPr>
            <a:r>
              <a:rPr lang="en-US" sz="2400" dirty="0"/>
              <a:t>however, configure Spring Boot to build a war file. Let’s illustrate these features by developing a Spring Boot</a:t>
            </a:r>
          </a:p>
          <a:p>
            <a:pPr marL="0" indent="0">
              <a:buNone/>
            </a:pPr>
            <a:r>
              <a:rPr lang="en-US" sz="2400" dirty="0"/>
              <a:t>version of the user registration microservice</a:t>
            </a:r>
            <a:r>
              <a:rPr lang="en-US" sz="2400" dirty="0" smtClean="0"/>
              <a:t>.</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ctr" hangingPunct="1"/>
            <a:r>
              <a:rPr lang="it-IT" dirty="0" smtClean="0"/>
              <a:t>SPRING </a:t>
            </a:r>
            <a:r>
              <a:rPr lang="it-IT" dirty="0"/>
              <a:t>CLOUD </a:t>
            </a:r>
            <a:r>
              <a:rPr lang="it-IT" dirty="0" smtClean="0"/>
              <a:t>STREAM</a:t>
            </a:r>
          </a:p>
          <a:p>
            <a:pPr marL="0" indent="0" eaLnBrk="1" fontAlgn="ctr" hangingPunct="1">
              <a:buNone/>
            </a:pPr>
            <a:r>
              <a:rPr lang="en-US" sz="2800" dirty="0"/>
              <a:t>Spring Cloud Stream is a framework for building message-driven </a:t>
            </a:r>
            <a:r>
              <a:rPr lang="en-US" sz="2800" dirty="0" err="1"/>
              <a:t>microservices</a:t>
            </a:r>
            <a:r>
              <a:rPr lang="en-US" sz="2800" dirty="0"/>
              <a:t>. </a:t>
            </a:r>
            <a:endParaRPr lang="en-US" sz="2800" dirty="0" smtClean="0"/>
          </a:p>
          <a:p>
            <a:pPr marL="0" indent="0" eaLnBrk="1" fontAlgn="ctr" hangingPunct="1">
              <a:buNone/>
            </a:pPr>
            <a:r>
              <a:rPr lang="en-US" sz="2800" dirty="0" smtClean="0"/>
              <a:t>Spring </a:t>
            </a:r>
            <a:r>
              <a:rPr lang="en-US" sz="2800" dirty="0"/>
              <a:t>Cloud Stream builds upon Spring </a:t>
            </a:r>
            <a:r>
              <a:rPr lang="en-US" sz="2800" dirty="0" smtClean="0"/>
              <a:t>Boot to create Spring integration  </a:t>
            </a:r>
            <a:r>
              <a:rPr lang="en-US" sz="2800" strike="sngStrike" dirty="0"/>
              <a:t>to create </a:t>
            </a:r>
            <a:r>
              <a:rPr lang="en-US" sz="2800" strike="sngStrike" dirty="0" err="1" smtClean="0"/>
              <a:t>DevOps</a:t>
            </a:r>
            <a:r>
              <a:rPr lang="en-US" sz="2800" strike="sngStrike" dirty="0" smtClean="0"/>
              <a:t> friendly </a:t>
            </a:r>
            <a:r>
              <a:rPr lang="en-US" sz="2800" strike="sngStrike" dirty="0" err="1" smtClean="0"/>
              <a:t>microservice</a:t>
            </a:r>
            <a:r>
              <a:rPr lang="en-US" sz="2800" strike="sngStrike" dirty="0" smtClean="0"/>
              <a:t> applications and </a:t>
            </a:r>
            <a:r>
              <a:rPr lang="en-US" sz="2800" strike="sngStrike" dirty="0"/>
              <a:t>Spring </a:t>
            </a:r>
            <a:r>
              <a:rPr lang="en-US" sz="2800" strike="sngStrike" dirty="0" smtClean="0"/>
              <a:t>Integration</a:t>
            </a:r>
          </a:p>
          <a:p>
            <a:pPr marL="0" indent="0" eaLnBrk="1" fontAlgn="ctr" hangingPunct="1">
              <a:buNone/>
            </a:pPr>
            <a:r>
              <a:rPr lang="en-US" sz="2800" dirty="0" smtClean="0"/>
              <a:t>Spring </a:t>
            </a:r>
            <a:r>
              <a:rPr lang="en-US" sz="2800" dirty="0"/>
              <a:t>Cloud Stream builds upon Spring </a:t>
            </a:r>
            <a:r>
              <a:rPr lang="en-US" sz="2800" dirty="0" smtClean="0"/>
              <a:t>Boo to </a:t>
            </a:r>
            <a:r>
              <a:rPr lang="en-US" sz="2800" dirty="0"/>
              <a:t>provide connectivity to message brokers</a:t>
            </a:r>
            <a:r>
              <a:rPr lang="en-US" sz="2800" dirty="0" smtClean="0"/>
              <a:t>.</a:t>
            </a:r>
          </a:p>
          <a:p>
            <a:pPr marL="0" indent="0" eaLnBrk="1" fontAlgn="ctr" hangingPunct="1">
              <a:buNone/>
            </a:pPr>
            <a:r>
              <a:rPr lang="en-US" sz="2800" dirty="0" smtClean="0"/>
              <a:t>Spring </a:t>
            </a:r>
            <a:r>
              <a:rPr lang="en-US" sz="2800" dirty="0"/>
              <a:t>Cloud Stream provides an opinionated configuration of message brokers, introducing the concepts of persistent pub/sub semantics, consumer groups and partitions across several middleware vendors. </a:t>
            </a:r>
            <a:endParaRPr lang="en-US" sz="2800" dirty="0" smtClean="0"/>
          </a:p>
          <a:p>
            <a:pPr marL="0" indent="0" eaLnBrk="1" fontAlgn="ctr" hangingPunct="1">
              <a:buNone/>
            </a:pPr>
            <a:r>
              <a:rPr lang="en-US" sz="2800" dirty="0" smtClean="0"/>
              <a:t>This </a:t>
            </a:r>
            <a:r>
              <a:rPr lang="en-US" sz="2800" dirty="0"/>
              <a:t>opinionated configuration provides the basis to create stream processing applications</a:t>
            </a:r>
            <a:r>
              <a:rPr lang="en-US" sz="2800" dirty="0" smtClean="0"/>
              <a:t>.</a:t>
            </a:r>
          </a:p>
          <a:p>
            <a:pPr marL="0" indent="0">
              <a:buNone/>
            </a:pPr>
            <a:r>
              <a:rPr lang="en-US" sz="2800" dirty="0"/>
              <a:t>Enter, </a:t>
            </a:r>
            <a:r>
              <a:rPr lang="en-US" sz="2800" dirty="0">
                <a:hlinkClick r:id="rId2"/>
              </a:rPr>
              <a:t>Spring Cloud Stream</a:t>
            </a:r>
            <a:r>
              <a:rPr lang="en-US" sz="2800" dirty="0"/>
              <a:t>, an event-driven </a:t>
            </a:r>
            <a:r>
              <a:rPr lang="en-US" sz="2800" dirty="0" err="1"/>
              <a:t>microservices</a:t>
            </a:r>
            <a:r>
              <a:rPr lang="en-US" sz="2800" dirty="0"/>
              <a:t> framework powered by Spring portfolio of projects underneath that enables continuous delivery for data-centric applications. </a:t>
            </a:r>
            <a:endParaRPr lang="en-US" sz="2800" dirty="0" smtClean="0"/>
          </a:p>
          <a:p>
            <a:pPr marL="0" indent="0">
              <a:buNone/>
            </a:pPr>
            <a:r>
              <a:rPr lang="en-US" sz="2800" dirty="0" smtClean="0"/>
              <a:t>The </a:t>
            </a:r>
            <a:r>
              <a:rPr lang="en-US" sz="2800" dirty="0"/>
              <a:t>core premise of Spring Cloud Stream is, </a:t>
            </a:r>
            <a:r>
              <a:rPr lang="en-US" sz="2800" dirty="0">
                <a:hlinkClick r:id="rId3"/>
              </a:rPr>
              <a:t>Spring Integration</a:t>
            </a:r>
            <a:r>
              <a:rPr lang="en-US" sz="2800" dirty="0"/>
              <a:t> meets </a:t>
            </a:r>
            <a:r>
              <a:rPr lang="en-US" sz="2800" dirty="0">
                <a:hlinkClick r:id="rId4"/>
              </a:rPr>
              <a:t>Spring Boot</a:t>
            </a:r>
            <a:r>
              <a:rPr lang="en-US" sz="2800" dirty="0"/>
              <a:t> and that together evolves into a lightweight event-driven </a:t>
            </a:r>
            <a:r>
              <a:rPr lang="en-US" sz="2800" dirty="0" err="1"/>
              <a:t>microservices</a:t>
            </a:r>
            <a:r>
              <a:rPr lang="en-US" sz="2800" dirty="0"/>
              <a:t> framework.</a:t>
            </a:r>
          </a:p>
          <a:p>
            <a:pPr marL="0" indent="0">
              <a:buNone/>
            </a:pPr>
            <a:r>
              <a:rPr lang="en-US" sz="2800" dirty="0"/>
              <a:t>This new </a:t>
            </a:r>
            <a:r>
              <a:rPr lang="en-US" sz="2800" dirty="0">
                <a:hlinkClick r:id="rId5"/>
              </a:rPr>
              <a:t>GA release</a:t>
            </a:r>
            <a:r>
              <a:rPr lang="en-US" sz="2800" dirty="0"/>
              <a:t> allows users to:</a:t>
            </a:r>
          </a:p>
          <a:p>
            <a:pPr marL="0" indent="0">
              <a:buNone/>
            </a:pPr>
            <a:r>
              <a:rPr lang="en-US" sz="2800" dirty="0"/>
              <a:t>Develop using simplified programming model</a:t>
            </a:r>
          </a:p>
          <a:p>
            <a:pPr marL="0" indent="0">
              <a:buNone/>
            </a:pPr>
            <a:r>
              <a:rPr lang="en-US" sz="2800" dirty="0"/>
              <a:t>Create, unit-test, and manage data </a:t>
            </a:r>
            <a:r>
              <a:rPr lang="en-US" sz="2800" dirty="0" err="1"/>
              <a:t>microservices</a:t>
            </a:r>
            <a:r>
              <a:rPr lang="en-US" sz="2800" dirty="0"/>
              <a:t> in isolation</a:t>
            </a:r>
          </a:p>
          <a:p>
            <a:pPr marL="0" indent="0">
              <a:buNone/>
            </a:pPr>
            <a:r>
              <a:rPr lang="en-US" sz="2800" dirty="0"/>
              <a:t>Focus on application business logic and the messaging middleware access comes out-of-the-box, for free</a:t>
            </a:r>
          </a:p>
          <a:p>
            <a:pPr marL="0" indent="0">
              <a:buNone/>
            </a:pPr>
            <a:r>
              <a:rPr lang="en-US" sz="2800" strike="sngStrike" dirty="0"/>
              <a:t>Build upon powerful common abstractions to customize core fundamental capabilities including middleware binding, data partitioning, client-consumer grouping, and pluggable binder API</a:t>
            </a:r>
          </a:p>
          <a:p>
            <a:pPr marL="0" indent="0" eaLnBrk="1" fontAlgn="ctr" hangingPunct="1">
              <a:buNone/>
            </a:pP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en-US" sz="2400" dirty="0"/>
              <a:t>Spring Data JPA</a:t>
            </a:r>
          </a:p>
          <a:p>
            <a:r>
              <a:rPr lang="en-US" sz="2400" dirty="0"/>
              <a:t>Spring Data JPA, part of the larger </a:t>
            </a:r>
            <a:r>
              <a:rPr lang="en-US" sz="2400" dirty="0">
                <a:hlinkClick r:id="rId2"/>
              </a:rPr>
              <a:t>Spring Data</a:t>
            </a:r>
            <a:r>
              <a:rPr lang="en-US" sz="2400" dirty="0"/>
              <a:t> family, makes it easy to easily implement JPA based repositories. This module deals with enhanced support for JPA based data access layers. It makes it easier to build Spring-powered applications that use data access technologies</a:t>
            </a:r>
            <a:r>
              <a:rPr lang="en-US" sz="2400" dirty="0" smtClean="0"/>
              <a:t>.</a:t>
            </a:r>
          </a:p>
          <a:p>
            <a:endParaRPr lang="en-US" sz="2400" dirty="0"/>
          </a:p>
          <a:p>
            <a:r>
              <a:rPr lang="en-US" sz="2400" dirty="0"/>
              <a:t>Implementing a data access layer of an application has been cumbersome for quite a while. Too much boilerplate code has to be written to execute simple queries as well as perform pagination, and auditing. Spring Data JPA aims to significantly improve the implementation of data access layers by reducing the effort to the amount that’s actually needed. As a developer you write your repository interfaces, including custom finder methods, and Spring will provide the implementation automatically.</a:t>
            </a:r>
          </a:p>
          <a:p>
            <a:r>
              <a:rPr lang="en-US" sz="2400" dirty="0"/>
              <a:t>Features</a:t>
            </a:r>
          </a:p>
          <a:p>
            <a:r>
              <a:rPr lang="en-US" sz="2400" dirty="0"/>
              <a:t>Sophisticated support to build repositories based on Spring and JPA</a:t>
            </a:r>
          </a:p>
          <a:p>
            <a:r>
              <a:rPr lang="en-US" sz="2400" dirty="0"/>
              <a:t>Support for </a:t>
            </a:r>
            <a:r>
              <a:rPr lang="en-US" sz="2400" dirty="0" err="1">
                <a:hlinkClick r:id="rId3"/>
              </a:rPr>
              <a:t>Querydsl</a:t>
            </a:r>
            <a:r>
              <a:rPr lang="en-US" sz="2400" dirty="0"/>
              <a:t> predicates and thus type-safe JPA queries</a:t>
            </a:r>
          </a:p>
          <a:p>
            <a:r>
              <a:rPr lang="en-US" sz="2400" dirty="0"/>
              <a:t>Transparent auditing of domain class</a:t>
            </a:r>
          </a:p>
          <a:p>
            <a:r>
              <a:rPr lang="en-US" sz="2400" dirty="0"/>
              <a:t>Pagination support, dynamic query execution, ability to integrate custom data access code</a:t>
            </a:r>
          </a:p>
          <a:p>
            <a:r>
              <a:rPr lang="en-US" sz="2400" dirty="0"/>
              <a:t>Validation of @Query annotated queries at bootstrap time</a:t>
            </a:r>
          </a:p>
          <a:p>
            <a:r>
              <a:rPr lang="en-US" sz="2400" dirty="0"/>
              <a:t>Support for XML based entity mapping</a:t>
            </a:r>
          </a:p>
          <a:p>
            <a:r>
              <a:rPr lang="en-US" sz="2400" dirty="0" err="1"/>
              <a:t>JavaConfig</a:t>
            </a:r>
            <a:r>
              <a:rPr lang="en-US" sz="2400" dirty="0"/>
              <a:t> based repository configuration by introducing @</a:t>
            </a:r>
            <a:r>
              <a:rPr lang="en-US" sz="2400" dirty="0" err="1"/>
              <a:t>EnableJpaRepositories</a:t>
            </a:r>
            <a:endParaRPr lang="en-US" sz="2400" dirty="0"/>
          </a:p>
          <a:p>
            <a:endParaRPr lang="en-US" sz="2400" dirty="0"/>
          </a:p>
        </p:txBody>
      </p:sp>
    </p:spTree>
    <p:extLst>
      <p:ext uri="{BB962C8B-B14F-4D97-AF65-F5344CB8AC3E}">
        <p14:creationId xmlns:p14="http://schemas.microsoft.com/office/powerpoint/2010/main" val="795632870"/>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r>
              <a:rPr lang="en-US" sz="2800" b="1" dirty="0"/>
              <a:t>Spring Data REST</a:t>
            </a:r>
            <a:endParaRPr lang="en-US" sz="2800" b="1" dirty="0" smtClean="0"/>
          </a:p>
          <a:p>
            <a:pPr eaLnBrk="1" fontAlgn="t" hangingPunct="1"/>
            <a:r>
              <a:rPr lang="en-US" sz="2000" dirty="0" smtClean="0"/>
              <a:t>If </a:t>
            </a:r>
            <a:r>
              <a:rPr lang="en-US" sz="2000" dirty="0"/>
              <a:t>you’re interesting in exposing JPA repositories with </a:t>
            </a:r>
            <a:r>
              <a:rPr lang="en-US" sz="2000" dirty="0" smtClean="0"/>
              <a:t>a</a:t>
            </a:r>
          </a:p>
          <a:p>
            <a:pPr eaLnBrk="1" fontAlgn="t" hangingPunct="1"/>
            <a:endParaRPr lang="en-US" sz="2000" dirty="0"/>
          </a:p>
          <a:p>
            <a:pPr eaLnBrk="1" fontAlgn="t" hangingPunct="1"/>
            <a:r>
              <a:rPr lang="en-US" sz="2000" dirty="0"/>
              <a:t>Spring Data REST also supports </a:t>
            </a:r>
            <a:r>
              <a:rPr lang="en-US" sz="2000" dirty="0">
                <a:hlinkClick r:id="rId2"/>
              </a:rPr>
              <a:t>Spring Data Neo4j</a:t>
            </a:r>
            <a:r>
              <a:rPr lang="en-US" sz="2000" dirty="0"/>
              <a:t>, </a:t>
            </a:r>
            <a:r>
              <a:rPr lang="en-US" sz="2000" dirty="0">
                <a:hlinkClick r:id="rId3"/>
              </a:rPr>
              <a:t>Spring Data </a:t>
            </a:r>
            <a:r>
              <a:rPr lang="en-US" sz="2000" dirty="0" err="1">
                <a:hlinkClick r:id="rId3"/>
              </a:rPr>
              <a:t>Gemfire</a:t>
            </a:r>
            <a:r>
              <a:rPr lang="en-US" sz="2000" dirty="0"/>
              <a:t> and </a:t>
            </a:r>
            <a:r>
              <a:rPr lang="en-US" sz="2000" dirty="0">
                <a:hlinkClick r:id="rId4"/>
              </a:rPr>
              <a:t>Spring Data </a:t>
            </a:r>
            <a:r>
              <a:rPr lang="en-US" sz="2000" dirty="0" err="1">
                <a:hlinkClick r:id="rId4"/>
              </a:rPr>
              <a:t>MongoDB</a:t>
            </a:r>
            <a:r>
              <a:rPr lang="en-US" sz="2000" dirty="0"/>
              <a:t> as backend data stores, but those are not part of this guide</a:t>
            </a:r>
            <a:r>
              <a:rPr lang="en-US" sz="2000" dirty="0" smtClean="0"/>
              <a:t>.</a:t>
            </a:r>
          </a:p>
          <a:p>
            <a:pPr eaLnBrk="1" fontAlgn="t" hangingPunct="1"/>
            <a:r>
              <a:rPr lang="en-US" sz="2000" dirty="0" smtClean="0"/>
              <a:t> </a:t>
            </a:r>
            <a:r>
              <a:rPr lang="en-US" sz="2000" dirty="0"/>
              <a:t>hypermedia-based </a:t>
            </a:r>
            <a:r>
              <a:rPr lang="en-US" sz="2000" dirty="0" err="1"/>
              <a:t>RESTful</a:t>
            </a:r>
            <a:r>
              <a:rPr lang="en-US" sz="2000" dirty="0"/>
              <a:t> front end with little effort, you might want to read </a:t>
            </a:r>
            <a:r>
              <a:rPr lang="en-US" sz="2000" dirty="0">
                <a:hlinkClick r:id="rId5"/>
              </a:rPr>
              <a:t>Accessing JPA Data with REST</a:t>
            </a:r>
            <a:r>
              <a:rPr lang="en-US" sz="2000" dirty="0" smtClean="0"/>
              <a:t>.</a:t>
            </a:r>
          </a:p>
          <a:p>
            <a:r>
              <a:rPr lang="en-US" sz="2000" dirty="0"/>
              <a:t>Spring Data REST</a:t>
            </a:r>
          </a:p>
          <a:p>
            <a:r>
              <a:rPr lang="en-US" sz="2000" dirty="0"/>
              <a:t>Spring Data REST is part of the umbrella </a:t>
            </a:r>
            <a:r>
              <a:rPr lang="en-US" sz="2000" dirty="0">
                <a:hlinkClick r:id="rId6"/>
              </a:rPr>
              <a:t>Spring Data</a:t>
            </a:r>
            <a:r>
              <a:rPr lang="en-US" sz="2000" dirty="0"/>
              <a:t> project and </a:t>
            </a:r>
            <a:r>
              <a:rPr lang="en-US" sz="2000" b="1" dirty="0"/>
              <a:t>makes it easy to build hypermedia-driven REST web services on top of Spring Data repositories.</a:t>
            </a:r>
          </a:p>
          <a:p>
            <a:pPr eaLnBrk="1" fontAlgn="t" hangingPunct="1"/>
            <a:endParaRPr lang="it-IT" sz="2000" b="1" dirty="0" smtClean="0"/>
          </a:p>
          <a:p>
            <a:r>
              <a:rPr lang="en-US" sz="2000" dirty="0"/>
              <a:t>Spring Data REST builds on top of Spring Data repositories, analyzes your application’s domain model and exposes hypermedia-driven HTTP resources for aggregates contained in the model.</a:t>
            </a:r>
          </a:p>
          <a:p>
            <a:r>
              <a:rPr lang="en-US" sz="2000" b="1" dirty="0"/>
              <a:t>Features</a:t>
            </a:r>
          </a:p>
          <a:p>
            <a:r>
              <a:rPr lang="en-US" sz="2000" dirty="0"/>
              <a:t>Exposes a discoverable REST API for your domain model using HAL as media type.</a:t>
            </a:r>
          </a:p>
          <a:p>
            <a:r>
              <a:rPr lang="en-US" sz="2000" dirty="0"/>
              <a:t>Exposes </a:t>
            </a:r>
            <a:r>
              <a:rPr lang="en-US" sz="2000" dirty="0">
                <a:hlinkClick r:id="rId7"/>
              </a:rPr>
              <a:t>collection, item and association resources</a:t>
            </a:r>
            <a:r>
              <a:rPr lang="en-US" sz="2000" dirty="0"/>
              <a:t> representing your model.</a:t>
            </a:r>
          </a:p>
          <a:p>
            <a:r>
              <a:rPr lang="en-US" sz="2000" dirty="0"/>
              <a:t>Supports pagination via </a:t>
            </a:r>
            <a:r>
              <a:rPr lang="en-US" sz="2000" dirty="0">
                <a:hlinkClick r:id="rId8"/>
              </a:rPr>
              <a:t>navigational links</a:t>
            </a:r>
            <a:r>
              <a:rPr lang="en-US" sz="2000" dirty="0"/>
              <a:t>.</a:t>
            </a:r>
          </a:p>
          <a:p>
            <a:r>
              <a:rPr lang="en-US" sz="2000" dirty="0"/>
              <a:t>Allows to dynamically filter collection resources.</a:t>
            </a:r>
          </a:p>
          <a:p>
            <a:r>
              <a:rPr lang="en-US" sz="2000" dirty="0"/>
              <a:t>Exposes dedicated </a:t>
            </a:r>
            <a:r>
              <a:rPr lang="en-US" sz="2000" dirty="0">
                <a:hlinkClick r:id="rId9"/>
              </a:rPr>
              <a:t>search resources for query methods</a:t>
            </a:r>
            <a:r>
              <a:rPr lang="en-US" sz="2000" dirty="0"/>
              <a:t> defined in your repositories.</a:t>
            </a:r>
          </a:p>
          <a:p>
            <a:r>
              <a:rPr lang="en-US" sz="2000" dirty="0"/>
              <a:t>Allows to </a:t>
            </a:r>
            <a:r>
              <a:rPr lang="en-US" sz="2000" dirty="0">
                <a:hlinkClick r:id="rId10"/>
              </a:rPr>
              <a:t>hook into the handling of REST requests</a:t>
            </a:r>
            <a:r>
              <a:rPr lang="en-US" sz="2000" dirty="0"/>
              <a:t> by handling Spring </a:t>
            </a:r>
            <a:r>
              <a:rPr lang="en-US" sz="2000" dirty="0" err="1"/>
              <a:t>ApplicationEvents</a:t>
            </a:r>
            <a:r>
              <a:rPr lang="en-US" sz="2000" dirty="0"/>
              <a:t>.</a:t>
            </a:r>
          </a:p>
          <a:p>
            <a:r>
              <a:rPr lang="en-US" sz="2000" dirty="0">
                <a:hlinkClick r:id="rId11"/>
              </a:rPr>
              <a:t>Exposes metadata</a:t>
            </a:r>
            <a:r>
              <a:rPr lang="en-US" sz="2000" dirty="0"/>
              <a:t> about the model discovered as ALPS and JSON Schema.</a:t>
            </a:r>
          </a:p>
          <a:p>
            <a:r>
              <a:rPr lang="en-US" sz="2000" dirty="0"/>
              <a:t>Allows to define client specific representations through </a:t>
            </a:r>
            <a:r>
              <a:rPr lang="en-US" sz="2000" dirty="0">
                <a:hlinkClick r:id="rId12"/>
              </a:rPr>
              <a:t>projections</a:t>
            </a:r>
            <a:r>
              <a:rPr lang="en-US" sz="2000" dirty="0"/>
              <a:t>.</a:t>
            </a:r>
          </a:p>
          <a:p>
            <a:r>
              <a:rPr lang="en-US" sz="2000" dirty="0"/>
              <a:t>Ships a customized variant of the </a:t>
            </a:r>
            <a:r>
              <a:rPr lang="en-US" sz="2000" dirty="0">
                <a:hlinkClick r:id="rId13"/>
              </a:rPr>
              <a:t>HAL Browser</a:t>
            </a:r>
            <a:r>
              <a:rPr lang="en-US" sz="2000" dirty="0"/>
              <a:t> to leverage the exposed metadata.</a:t>
            </a:r>
          </a:p>
          <a:p>
            <a:r>
              <a:rPr lang="en-US" sz="2000" dirty="0"/>
              <a:t>Currently supports JPA, </a:t>
            </a:r>
            <a:r>
              <a:rPr lang="en-US" sz="2000" dirty="0" err="1"/>
              <a:t>MongoDB</a:t>
            </a:r>
            <a:r>
              <a:rPr lang="en-US" sz="2000" dirty="0"/>
              <a:t>, Neo4j, </a:t>
            </a:r>
            <a:r>
              <a:rPr lang="en-US" sz="2000" dirty="0" err="1"/>
              <a:t>Solr</a:t>
            </a:r>
            <a:r>
              <a:rPr lang="en-US" sz="2000" dirty="0"/>
              <a:t>, Cassandra, </a:t>
            </a:r>
            <a:r>
              <a:rPr lang="en-US" sz="2000" dirty="0" err="1"/>
              <a:t>Gemfire</a:t>
            </a:r>
            <a:r>
              <a:rPr lang="en-US" sz="2000" dirty="0"/>
              <a:t>.</a:t>
            </a:r>
          </a:p>
          <a:p>
            <a:r>
              <a:rPr lang="en-US" sz="2000" dirty="0"/>
              <a:t>Allows </a:t>
            </a:r>
            <a:r>
              <a:rPr lang="en-US" sz="2000" dirty="0">
                <a:hlinkClick r:id="rId14"/>
              </a:rPr>
              <a:t>advanced customizations</a:t>
            </a:r>
            <a:r>
              <a:rPr lang="en-US" sz="2000" dirty="0"/>
              <a:t> of the default resources exposed.</a:t>
            </a:r>
          </a:p>
          <a:p>
            <a:pPr eaLnBrk="1" fontAlgn="t" hangingPunct="1"/>
            <a:endParaRPr lang="it-IT" dirty="0"/>
          </a:p>
        </p:txBody>
      </p:sp>
    </p:spTree>
    <p:extLst>
      <p:ext uri="{BB962C8B-B14F-4D97-AF65-F5344CB8AC3E}">
        <p14:creationId xmlns:p14="http://schemas.microsoft.com/office/powerpoint/2010/main" val="2671883889"/>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pPr eaLnBrk="1" hangingPunct="1"/>
            <a:endParaRPr lang="it-IT" smtClean="0"/>
          </a:p>
        </p:txBody>
      </p:sp>
      <p:sp>
        <p:nvSpPr>
          <p:cNvPr id="6147" name="Rectangle 2"/>
          <p:cNvSpPr>
            <a:spLocks noGrp="1" noChangeArrowheads="1"/>
          </p:cNvSpPr>
          <p:nvPr>
            <p:ph type="body" idx="1"/>
          </p:nvPr>
        </p:nvSpPr>
        <p:spPr>
          <a:xfrm>
            <a:off x="617538" y="1676400"/>
            <a:ext cx="23134637" cy="10591800"/>
          </a:xfrm>
        </p:spPr>
        <p:txBody>
          <a:bodyPr/>
          <a:lstStyle/>
          <a:p>
            <a:pPr eaLnBrk="1" hangingPunct="1"/>
            <a:endParaRPr lang="it-IT" smtClean="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DATA MONGO DB</a:t>
            </a:r>
          </a:p>
          <a:p>
            <a:pPr marL="0" indent="0">
              <a:buNone/>
            </a:pPr>
            <a:r>
              <a:rPr lang="it-IT" sz="2800" dirty="0" smtClean="0"/>
              <a:t>The </a:t>
            </a:r>
            <a:r>
              <a:rPr lang="it-IT" sz="2800" dirty="0"/>
              <a:t>Spring Data </a:t>
            </a:r>
            <a:r>
              <a:rPr lang="it-IT" sz="2800" dirty="0" err="1"/>
              <a:t>MongoDB</a:t>
            </a:r>
            <a:r>
              <a:rPr lang="it-IT" sz="2800" dirty="0"/>
              <a:t> </a:t>
            </a:r>
            <a:r>
              <a:rPr lang="it-IT" sz="2800" dirty="0" err="1"/>
              <a:t>project</a:t>
            </a:r>
            <a:r>
              <a:rPr lang="it-IT" sz="2800" dirty="0"/>
              <a:t> </a:t>
            </a:r>
            <a:r>
              <a:rPr lang="it-IT" sz="2800" dirty="0" err="1"/>
              <a:t>provides</a:t>
            </a:r>
            <a:r>
              <a:rPr lang="it-IT" sz="2800" dirty="0"/>
              <a:t> </a:t>
            </a:r>
            <a:r>
              <a:rPr lang="it-IT" sz="2800" dirty="0" err="1"/>
              <a:t>integration</a:t>
            </a:r>
            <a:r>
              <a:rPr lang="it-IT" sz="2800" dirty="0"/>
              <a:t> with the </a:t>
            </a:r>
            <a:r>
              <a:rPr lang="it-IT" sz="2800" dirty="0" err="1"/>
              <a:t>MongoDB</a:t>
            </a:r>
            <a:r>
              <a:rPr lang="it-IT" sz="2800" dirty="0"/>
              <a:t> </a:t>
            </a:r>
            <a:r>
              <a:rPr lang="it-IT" sz="2800" dirty="0" err="1"/>
              <a:t>document</a:t>
            </a:r>
            <a:r>
              <a:rPr lang="it-IT" sz="2800" dirty="0"/>
              <a:t> database. </a:t>
            </a:r>
            <a:endParaRPr lang="it-IT" sz="2800" dirty="0" smtClean="0"/>
          </a:p>
          <a:p>
            <a:pPr marL="0" indent="0">
              <a:buNone/>
            </a:pPr>
            <a:r>
              <a:rPr lang="it-IT" sz="2800" dirty="0" err="1"/>
              <a:t>Key</a:t>
            </a:r>
            <a:r>
              <a:rPr lang="it-IT" sz="2800" dirty="0"/>
              <a:t> </a:t>
            </a:r>
            <a:r>
              <a:rPr lang="it-IT" sz="2800" dirty="0" err="1"/>
              <a:t>functional</a:t>
            </a:r>
            <a:r>
              <a:rPr lang="it-IT" sz="2800" dirty="0"/>
              <a:t> </a:t>
            </a:r>
            <a:r>
              <a:rPr lang="it-IT" sz="2800" dirty="0" err="1"/>
              <a:t>areas</a:t>
            </a:r>
            <a:r>
              <a:rPr lang="it-IT" sz="2800" dirty="0"/>
              <a:t>  are a </a:t>
            </a:r>
          </a:p>
          <a:p>
            <a:pPr marL="0" indent="0">
              <a:buNone/>
            </a:pPr>
            <a:r>
              <a:rPr lang="it-IT" sz="2800" dirty="0"/>
              <a:t>	POJO </a:t>
            </a:r>
            <a:r>
              <a:rPr lang="it-IT" sz="2800" dirty="0" err="1"/>
              <a:t>centric</a:t>
            </a:r>
            <a:r>
              <a:rPr lang="it-IT" sz="2800" dirty="0"/>
              <a:t> model for </a:t>
            </a:r>
            <a:r>
              <a:rPr lang="it-IT" sz="2800" dirty="0" err="1"/>
              <a:t>interacting</a:t>
            </a:r>
            <a:r>
              <a:rPr lang="it-IT" sz="2800" dirty="0"/>
              <a:t> with a </a:t>
            </a:r>
            <a:r>
              <a:rPr lang="it-IT" sz="2800" dirty="0" err="1"/>
              <a:t>MongoDB</a:t>
            </a:r>
            <a:r>
              <a:rPr lang="it-IT" sz="2800" dirty="0"/>
              <a:t> </a:t>
            </a:r>
            <a:r>
              <a:rPr lang="it-IT" sz="2800" dirty="0" err="1"/>
              <a:t>DBCollection</a:t>
            </a:r>
            <a:r>
              <a:rPr lang="it-IT" sz="2800" dirty="0"/>
              <a:t> and </a:t>
            </a:r>
          </a:p>
          <a:p>
            <a:pPr marL="0" indent="0">
              <a:buNone/>
            </a:pPr>
            <a:r>
              <a:rPr lang="it-IT" sz="2800" dirty="0"/>
              <a:t>	</a:t>
            </a:r>
            <a:r>
              <a:rPr lang="it-IT" sz="2800" dirty="0" err="1"/>
              <a:t>easily</a:t>
            </a:r>
            <a:r>
              <a:rPr lang="it-IT" sz="2800" dirty="0"/>
              <a:t> </a:t>
            </a:r>
            <a:r>
              <a:rPr lang="it-IT" sz="2800" dirty="0" err="1"/>
              <a:t>writing</a:t>
            </a:r>
            <a:r>
              <a:rPr lang="it-IT" sz="2800" dirty="0"/>
              <a:t> a </a:t>
            </a:r>
            <a:r>
              <a:rPr lang="it-IT" sz="2800" dirty="0" err="1"/>
              <a:t>Repository</a:t>
            </a:r>
            <a:r>
              <a:rPr lang="it-IT" sz="2800" dirty="0"/>
              <a:t> style data </a:t>
            </a:r>
            <a:r>
              <a:rPr lang="it-IT" sz="2800" dirty="0" err="1"/>
              <a:t>access</a:t>
            </a:r>
            <a:r>
              <a:rPr lang="it-IT" sz="2800" dirty="0"/>
              <a:t> </a:t>
            </a:r>
            <a:r>
              <a:rPr lang="it-IT" sz="2800" dirty="0" err="1"/>
              <a:t>layer</a:t>
            </a:r>
            <a:r>
              <a:rPr lang="it-IT" sz="2800" dirty="0"/>
              <a:t>.</a:t>
            </a:r>
          </a:p>
          <a:p>
            <a:r>
              <a:rPr lang="it-IT" sz="2800" dirty="0" err="1" smtClean="0"/>
              <a:t>Features</a:t>
            </a:r>
            <a:endParaRPr lang="it-IT" sz="2800" dirty="0" smtClean="0"/>
          </a:p>
          <a:p>
            <a:endParaRPr lang="it-IT" sz="2800" dirty="0"/>
          </a:p>
          <a:p>
            <a:endParaRPr lang="it-IT" sz="2800" dirty="0"/>
          </a:p>
          <a:p>
            <a:pPr marL="0" indent="0">
              <a:buNone/>
            </a:pPr>
            <a:r>
              <a:rPr lang="it-IT" sz="2000" dirty="0"/>
              <a:t>Spring </a:t>
            </a:r>
            <a:r>
              <a:rPr lang="it-IT" sz="2000" dirty="0" err="1"/>
              <a:t>configuration</a:t>
            </a:r>
            <a:r>
              <a:rPr lang="it-IT" sz="2000" dirty="0"/>
              <a:t> </a:t>
            </a:r>
            <a:r>
              <a:rPr lang="it-IT" sz="2000" dirty="0" err="1"/>
              <a:t>support</a:t>
            </a:r>
            <a:r>
              <a:rPr lang="it-IT" sz="2000" dirty="0"/>
              <a:t> </a:t>
            </a:r>
            <a:r>
              <a:rPr lang="it-IT" sz="2000" dirty="0" err="1"/>
              <a:t>using</a:t>
            </a:r>
            <a:r>
              <a:rPr lang="it-IT" sz="2000" dirty="0"/>
              <a:t> Java </a:t>
            </a:r>
            <a:r>
              <a:rPr lang="it-IT" sz="2000" dirty="0" err="1"/>
              <a:t>based</a:t>
            </a:r>
            <a:r>
              <a:rPr lang="it-IT" sz="2000" dirty="0"/>
              <a:t> @</a:t>
            </a:r>
            <a:r>
              <a:rPr lang="it-IT" sz="2000" dirty="0" err="1"/>
              <a:t>Configuration</a:t>
            </a:r>
            <a:r>
              <a:rPr lang="it-IT" sz="2000" dirty="0"/>
              <a:t> </a:t>
            </a:r>
            <a:r>
              <a:rPr lang="it-IT" sz="2000" dirty="0" err="1"/>
              <a:t>classes</a:t>
            </a:r>
            <a:r>
              <a:rPr lang="it-IT" sz="2000" dirty="0"/>
              <a:t> or an XML </a:t>
            </a:r>
            <a:r>
              <a:rPr lang="it-IT" sz="2000" dirty="0" err="1"/>
              <a:t>namespace</a:t>
            </a:r>
            <a:r>
              <a:rPr lang="it-IT" sz="2000" dirty="0"/>
              <a:t> for a </a:t>
            </a:r>
            <a:r>
              <a:rPr lang="it-IT" sz="2000" dirty="0" err="1"/>
              <a:t>Mongo</a:t>
            </a:r>
            <a:r>
              <a:rPr lang="it-IT" sz="2000" dirty="0"/>
              <a:t> driver </a:t>
            </a:r>
            <a:r>
              <a:rPr lang="it-IT" sz="2000" dirty="0" err="1"/>
              <a:t>instance</a:t>
            </a:r>
            <a:r>
              <a:rPr lang="it-IT" sz="2000" dirty="0"/>
              <a:t> and replica sets.</a:t>
            </a:r>
          </a:p>
          <a:p>
            <a:pPr marL="0" indent="0">
              <a:buNone/>
            </a:pPr>
            <a:r>
              <a:rPr lang="it-IT" sz="2000" dirty="0" err="1"/>
              <a:t>MongoTemplate</a:t>
            </a:r>
            <a:r>
              <a:rPr lang="it-IT" sz="2000" dirty="0"/>
              <a:t> </a:t>
            </a:r>
            <a:r>
              <a:rPr lang="it-IT" sz="2000" dirty="0" err="1"/>
              <a:t>helper</a:t>
            </a:r>
            <a:r>
              <a:rPr lang="it-IT" sz="2000" dirty="0"/>
              <a:t> </a:t>
            </a:r>
            <a:r>
              <a:rPr lang="it-IT" sz="2000" dirty="0" err="1"/>
              <a:t>class</a:t>
            </a:r>
            <a:r>
              <a:rPr lang="it-IT" sz="2000" dirty="0"/>
              <a:t> </a:t>
            </a:r>
            <a:r>
              <a:rPr lang="it-IT" sz="2000" dirty="0" err="1"/>
              <a:t>that</a:t>
            </a:r>
            <a:r>
              <a:rPr lang="it-IT" sz="2000" dirty="0"/>
              <a:t> </a:t>
            </a:r>
            <a:r>
              <a:rPr lang="it-IT" sz="2000" dirty="0" err="1"/>
              <a:t>increases</a:t>
            </a:r>
            <a:r>
              <a:rPr lang="it-IT" sz="2000" dirty="0"/>
              <a:t> </a:t>
            </a:r>
            <a:r>
              <a:rPr lang="it-IT" sz="2000" dirty="0" err="1"/>
              <a:t>productivity</a:t>
            </a:r>
            <a:r>
              <a:rPr lang="it-IT" sz="2000" dirty="0"/>
              <a:t> </a:t>
            </a:r>
            <a:r>
              <a:rPr lang="it-IT" sz="2000" dirty="0" err="1"/>
              <a:t>performing</a:t>
            </a:r>
            <a:r>
              <a:rPr lang="it-IT" sz="2000" dirty="0"/>
              <a:t> common </a:t>
            </a:r>
            <a:r>
              <a:rPr lang="it-IT" sz="2000" dirty="0" err="1"/>
              <a:t>Mongo</a:t>
            </a:r>
            <a:r>
              <a:rPr lang="it-IT" sz="2000" dirty="0"/>
              <a:t> </a:t>
            </a:r>
            <a:r>
              <a:rPr lang="it-IT" sz="2000" dirty="0" err="1"/>
              <a:t>operations</a:t>
            </a:r>
            <a:r>
              <a:rPr lang="it-IT" sz="2000" dirty="0"/>
              <a:t>. </a:t>
            </a:r>
            <a:r>
              <a:rPr lang="it-IT" sz="2000" dirty="0" err="1"/>
              <a:t>Includes</a:t>
            </a:r>
            <a:r>
              <a:rPr lang="it-IT" sz="2000" dirty="0"/>
              <a:t> </a:t>
            </a:r>
            <a:r>
              <a:rPr lang="it-IT" sz="2000" dirty="0" err="1"/>
              <a:t>integrated</a:t>
            </a:r>
            <a:r>
              <a:rPr lang="it-IT" sz="2000" dirty="0"/>
              <a:t> </a:t>
            </a:r>
            <a:r>
              <a:rPr lang="it-IT" sz="2000" dirty="0" err="1"/>
              <a:t>object</a:t>
            </a:r>
            <a:r>
              <a:rPr lang="it-IT" sz="2000" dirty="0"/>
              <a:t> </a:t>
            </a:r>
            <a:r>
              <a:rPr lang="it-IT" sz="2000" dirty="0" err="1"/>
              <a:t>mapping</a:t>
            </a:r>
            <a:r>
              <a:rPr lang="it-IT" sz="2000" dirty="0"/>
              <a:t> </a:t>
            </a:r>
            <a:r>
              <a:rPr lang="it-IT" sz="2000" dirty="0" err="1"/>
              <a:t>between</a:t>
            </a:r>
            <a:r>
              <a:rPr lang="it-IT" sz="2000" dirty="0"/>
              <a:t> </a:t>
            </a:r>
            <a:r>
              <a:rPr lang="it-IT" sz="2000" dirty="0" err="1"/>
              <a:t>documents</a:t>
            </a:r>
            <a:r>
              <a:rPr lang="it-IT" sz="2000" dirty="0"/>
              <a:t> and </a:t>
            </a:r>
            <a:r>
              <a:rPr lang="it-IT" sz="2000" dirty="0" err="1"/>
              <a:t>POJOs</a:t>
            </a:r>
            <a:r>
              <a:rPr lang="it-IT" sz="2000" dirty="0"/>
              <a:t>.</a:t>
            </a:r>
          </a:p>
          <a:p>
            <a:pPr marL="0" indent="0">
              <a:buNone/>
            </a:pPr>
            <a:r>
              <a:rPr lang="it-IT" sz="2000" dirty="0" err="1"/>
              <a:t>Exception</a:t>
            </a:r>
            <a:r>
              <a:rPr lang="it-IT" sz="2000" dirty="0"/>
              <a:t> </a:t>
            </a:r>
            <a:r>
              <a:rPr lang="it-IT" sz="2000" dirty="0" err="1"/>
              <a:t>translation</a:t>
            </a:r>
            <a:r>
              <a:rPr lang="it-IT" sz="2000" dirty="0"/>
              <a:t> </a:t>
            </a:r>
            <a:r>
              <a:rPr lang="it-IT" sz="2000" dirty="0" err="1"/>
              <a:t>into</a:t>
            </a:r>
            <a:r>
              <a:rPr lang="it-IT" sz="2000" dirty="0"/>
              <a:t> </a:t>
            </a:r>
            <a:r>
              <a:rPr lang="it-IT" sz="2000" dirty="0" err="1"/>
              <a:t>Spring’s</a:t>
            </a:r>
            <a:r>
              <a:rPr lang="it-IT" sz="2000" dirty="0"/>
              <a:t> </a:t>
            </a:r>
            <a:r>
              <a:rPr lang="it-IT" sz="2000" dirty="0" err="1"/>
              <a:t>portable</a:t>
            </a:r>
            <a:r>
              <a:rPr lang="it-IT" sz="2000" dirty="0"/>
              <a:t> Data Access </a:t>
            </a:r>
            <a:r>
              <a:rPr lang="it-IT" sz="2000" dirty="0" err="1"/>
              <a:t>Exception</a:t>
            </a:r>
            <a:r>
              <a:rPr lang="it-IT" sz="2000" dirty="0"/>
              <a:t> </a:t>
            </a:r>
            <a:r>
              <a:rPr lang="it-IT" sz="2000" dirty="0" err="1"/>
              <a:t>hierarchy</a:t>
            </a:r>
            <a:endParaRPr lang="it-IT" sz="2000" dirty="0"/>
          </a:p>
          <a:p>
            <a:pPr marL="0" indent="0">
              <a:buNone/>
            </a:pPr>
            <a:r>
              <a:rPr lang="it-IT" sz="2000" dirty="0" err="1"/>
              <a:t>Feature</a:t>
            </a:r>
            <a:r>
              <a:rPr lang="it-IT" sz="2000" dirty="0"/>
              <a:t> </a:t>
            </a:r>
            <a:r>
              <a:rPr lang="it-IT" sz="2000" dirty="0" err="1"/>
              <a:t>Rich</a:t>
            </a:r>
            <a:r>
              <a:rPr lang="it-IT" sz="2000" dirty="0"/>
              <a:t> Object </a:t>
            </a:r>
            <a:r>
              <a:rPr lang="it-IT" sz="2000" dirty="0" err="1"/>
              <a:t>Mapping</a:t>
            </a:r>
            <a:r>
              <a:rPr lang="it-IT" sz="2000" dirty="0"/>
              <a:t> </a:t>
            </a:r>
            <a:r>
              <a:rPr lang="it-IT" sz="2000" dirty="0" err="1"/>
              <a:t>integrated</a:t>
            </a:r>
            <a:r>
              <a:rPr lang="it-IT" sz="2000" dirty="0"/>
              <a:t> with </a:t>
            </a:r>
            <a:r>
              <a:rPr lang="it-IT" sz="2000" dirty="0" err="1"/>
              <a:t>Spring’s</a:t>
            </a:r>
            <a:r>
              <a:rPr lang="it-IT" sz="2000" dirty="0"/>
              <a:t> Conversion Service</a:t>
            </a:r>
          </a:p>
          <a:p>
            <a:pPr marL="0" indent="0">
              <a:buNone/>
            </a:pPr>
            <a:r>
              <a:rPr lang="it-IT" sz="2000" dirty="0" err="1"/>
              <a:t>Annotation</a:t>
            </a:r>
            <a:r>
              <a:rPr lang="it-IT" sz="2000" dirty="0"/>
              <a:t> </a:t>
            </a:r>
            <a:r>
              <a:rPr lang="it-IT" sz="2000" dirty="0" err="1"/>
              <a:t>based</a:t>
            </a:r>
            <a:r>
              <a:rPr lang="it-IT" sz="2000" dirty="0"/>
              <a:t> </a:t>
            </a:r>
            <a:r>
              <a:rPr lang="it-IT" sz="2000" dirty="0" err="1"/>
              <a:t>mapping</a:t>
            </a:r>
            <a:r>
              <a:rPr lang="it-IT" sz="2000" dirty="0"/>
              <a:t> </a:t>
            </a:r>
            <a:r>
              <a:rPr lang="it-IT" sz="2000" dirty="0" err="1"/>
              <a:t>metadata</a:t>
            </a:r>
            <a:r>
              <a:rPr lang="it-IT" sz="2000" dirty="0"/>
              <a:t> </a:t>
            </a:r>
            <a:r>
              <a:rPr lang="it-IT" sz="2000" dirty="0" err="1"/>
              <a:t>but</a:t>
            </a:r>
            <a:r>
              <a:rPr lang="it-IT" sz="2000" dirty="0"/>
              <a:t> </a:t>
            </a:r>
            <a:r>
              <a:rPr lang="it-IT" sz="2000" dirty="0" err="1"/>
              <a:t>extensible</a:t>
            </a:r>
            <a:r>
              <a:rPr lang="it-IT" sz="2000" dirty="0"/>
              <a:t> to </a:t>
            </a:r>
            <a:r>
              <a:rPr lang="it-IT" sz="2000" dirty="0" err="1"/>
              <a:t>support</a:t>
            </a:r>
            <a:r>
              <a:rPr lang="it-IT" sz="2000" dirty="0"/>
              <a:t> </a:t>
            </a:r>
            <a:r>
              <a:rPr lang="it-IT" sz="2000" dirty="0" err="1"/>
              <a:t>other</a:t>
            </a:r>
            <a:r>
              <a:rPr lang="it-IT" sz="2000" dirty="0"/>
              <a:t> </a:t>
            </a:r>
            <a:r>
              <a:rPr lang="it-IT" sz="2000" dirty="0" err="1"/>
              <a:t>metadata</a:t>
            </a:r>
            <a:r>
              <a:rPr lang="it-IT" sz="2000" dirty="0"/>
              <a:t> formats</a:t>
            </a:r>
          </a:p>
          <a:p>
            <a:pPr marL="0" indent="0">
              <a:buNone/>
            </a:pPr>
            <a:r>
              <a:rPr lang="it-IT" sz="2000" dirty="0" err="1"/>
              <a:t>Persistence</a:t>
            </a:r>
            <a:r>
              <a:rPr lang="it-IT" sz="2000" dirty="0"/>
              <a:t> and </a:t>
            </a:r>
            <a:r>
              <a:rPr lang="it-IT" sz="2000" dirty="0" err="1"/>
              <a:t>mapping</a:t>
            </a:r>
            <a:r>
              <a:rPr lang="it-IT" sz="2000" dirty="0"/>
              <a:t> </a:t>
            </a:r>
            <a:r>
              <a:rPr lang="it-IT" sz="2000" dirty="0" err="1"/>
              <a:t>lifecycle</a:t>
            </a:r>
            <a:r>
              <a:rPr lang="it-IT" sz="2000" dirty="0"/>
              <a:t> </a:t>
            </a:r>
            <a:r>
              <a:rPr lang="it-IT" sz="2000" dirty="0" err="1"/>
              <a:t>events</a:t>
            </a:r>
            <a:endParaRPr lang="it-IT" sz="2000" dirty="0"/>
          </a:p>
          <a:p>
            <a:pPr marL="0" indent="0">
              <a:buNone/>
            </a:pPr>
            <a:r>
              <a:rPr lang="it-IT" sz="2000" dirty="0" err="1"/>
              <a:t>Low-level</a:t>
            </a:r>
            <a:r>
              <a:rPr lang="it-IT" sz="2000" dirty="0"/>
              <a:t> </a:t>
            </a:r>
            <a:r>
              <a:rPr lang="it-IT" sz="2000" dirty="0" err="1"/>
              <a:t>mapping</a:t>
            </a:r>
            <a:r>
              <a:rPr lang="it-IT" sz="2000" dirty="0"/>
              <a:t> </a:t>
            </a:r>
            <a:r>
              <a:rPr lang="it-IT" sz="2000" dirty="0" err="1"/>
              <a:t>using</a:t>
            </a:r>
            <a:r>
              <a:rPr lang="it-IT" sz="2000" dirty="0"/>
              <a:t> </a:t>
            </a:r>
            <a:r>
              <a:rPr lang="it-IT" sz="2000" dirty="0" err="1"/>
              <a:t>MongoReader</a:t>
            </a:r>
            <a:r>
              <a:rPr lang="it-IT" sz="2000" dirty="0"/>
              <a:t>/</a:t>
            </a:r>
            <a:r>
              <a:rPr lang="it-IT" sz="2000" dirty="0" err="1"/>
              <a:t>MongoWriter</a:t>
            </a:r>
            <a:r>
              <a:rPr lang="it-IT" sz="2000" dirty="0"/>
              <a:t> </a:t>
            </a:r>
            <a:r>
              <a:rPr lang="it-IT" sz="2000" dirty="0" err="1"/>
              <a:t>abstractions</a:t>
            </a:r>
            <a:endParaRPr lang="it-IT" sz="2000" dirty="0"/>
          </a:p>
          <a:p>
            <a:pPr marL="0" indent="0">
              <a:buNone/>
            </a:pPr>
            <a:r>
              <a:rPr lang="it-IT" sz="2000" dirty="0"/>
              <a:t>Java </a:t>
            </a:r>
            <a:r>
              <a:rPr lang="it-IT" sz="2000" dirty="0" err="1"/>
              <a:t>based</a:t>
            </a:r>
            <a:r>
              <a:rPr lang="it-IT" sz="2000" dirty="0"/>
              <a:t> Query, </a:t>
            </a:r>
            <a:r>
              <a:rPr lang="it-IT" sz="2000" dirty="0" err="1"/>
              <a:t>Criteria</a:t>
            </a:r>
            <a:r>
              <a:rPr lang="it-IT" sz="2000" dirty="0"/>
              <a:t>, and Update </a:t>
            </a:r>
            <a:r>
              <a:rPr lang="it-IT" sz="2000" dirty="0" err="1"/>
              <a:t>DSLs</a:t>
            </a:r>
            <a:endParaRPr lang="it-IT" sz="2000" dirty="0"/>
          </a:p>
          <a:p>
            <a:pPr marL="0" indent="0">
              <a:buNone/>
            </a:pPr>
            <a:r>
              <a:rPr lang="it-IT" sz="2000" dirty="0" err="1"/>
              <a:t>Automatic</a:t>
            </a:r>
            <a:r>
              <a:rPr lang="it-IT" sz="2000" dirty="0"/>
              <a:t> </a:t>
            </a:r>
            <a:r>
              <a:rPr lang="it-IT" sz="2000" dirty="0" err="1"/>
              <a:t>implementation</a:t>
            </a:r>
            <a:r>
              <a:rPr lang="it-IT" sz="2000" dirty="0"/>
              <a:t> of </a:t>
            </a:r>
            <a:r>
              <a:rPr lang="it-IT" sz="2000" dirty="0" err="1"/>
              <a:t>Repository</a:t>
            </a:r>
            <a:r>
              <a:rPr lang="it-IT" sz="2000" dirty="0"/>
              <a:t> </a:t>
            </a:r>
            <a:r>
              <a:rPr lang="it-IT" sz="2000" dirty="0" err="1"/>
              <a:t>interfaces</a:t>
            </a:r>
            <a:r>
              <a:rPr lang="it-IT" sz="2000" dirty="0"/>
              <a:t> </a:t>
            </a:r>
            <a:r>
              <a:rPr lang="it-IT" sz="2000" dirty="0" err="1"/>
              <a:t>including</a:t>
            </a:r>
            <a:r>
              <a:rPr lang="it-IT" sz="2000" dirty="0"/>
              <a:t> </a:t>
            </a:r>
            <a:r>
              <a:rPr lang="it-IT" sz="2000" dirty="0" err="1"/>
              <a:t>support</a:t>
            </a:r>
            <a:r>
              <a:rPr lang="it-IT" sz="2000" dirty="0"/>
              <a:t> for custom </a:t>
            </a:r>
            <a:r>
              <a:rPr lang="it-IT" sz="2000" dirty="0" err="1"/>
              <a:t>finder</a:t>
            </a:r>
            <a:r>
              <a:rPr lang="it-IT" sz="2000" dirty="0"/>
              <a:t> </a:t>
            </a:r>
            <a:r>
              <a:rPr lang="it-IT" sz="2000" dirty="0" err="1"/>
              <a:t>methods</a:t>
            </a:r>
            <a:r>
              <a:rPr lang="it-IT" sz="2000" dirty="0"/>
              <a:t>.</a:t>
            </a:r>
          </a:p>
          <a:p>
            <a:pPr marL="0" indent="0">
              <a:buNone/>
            </a:pPr>
            <a:r>
              <a:rPr lang="it-IT" sz="2000" dirty="0" err="1"/>
              <a:t>QueryDSL</a:t>
            </a:r>
            <a:r>
              <a:rPr lang="it-IT" sz="2000" dirty="0"/>
              <a:t> </a:t>
            </a:r>
            <a:r>
              <a:rPr lang="it-IT" sz="2000" dirty="0" err="1"/>
              <a:t>integration</a:t>
            </a:r>
            <a:r>
              <a:rPr lang="it-IT" sz="2000" dirty="0"/>
              <a:t> to </a:t>
            </a:r>
            <a:r>
              <a:rPr lang="it-IT" sz="2000" dirty="0" err="1"/>
              <a:t>support</a:t>
            </a:r>
            <a:r>
              <a:rPr lang="it-IT" sz="2000" dirty="0"/>
              <a:t> </a:t>
            </a:r>
            <a:r>
              <a:rPr lang="it-IT" sz="2000" dirty="0" err="1"/>
              <a:t>type-safe</a:t>
            </a:r>
            <a:r>
              <a:rPr lang="it-IT" sz="2000" dirty="0"/>
              <a:t> </a:t>
            </a:r>
            <a:r>
              <a:rPr lang="it-IT" sz="2000" dirty="0" err="1"/>
              <a:t>queries</a:t>
            </a:r>
            <a:r>
              <a:rPr lang="it-IT" sz="2000" dirty="0"/>
              <a:t>.</a:t>
            </a:r>
          </a:p>
          <a:p>
            <a:pPr marL="0" indent="0">
              <a:buNone/>
            </a:pPr>
            <a:r>
              <a:rPr lang="it-IT" sz="2000" dirty="0"/>
              <a:t>Cross-</a:t>
            </a:r>
            <a:r>
              <a:rPr lang="it-IT" sz="2000" dirty="0" err="1"/>
              <a:t>store</a:t>
            </a:r>
            <a:r>
              <a:rPr lang="it-IT" sz="2000" dirty="0"/>
              <a:t> </a:t>
            </a:r>
            <a:r>
              <a:rPr lang="it-IT" sz="2000" dirty="0" err="1"/>
              <a:t>persistance</a:t>
            </a:r>
            <a:r>
              <a:rPr lang="it-IT" sz="2000" dirty="0"/>
              <a:t> - </a:t>
            </a:r>
            <a:r>
              <a:rPr lang="it-IT" sz="2000" dirty="0" err="1"/>
              <a:t>support</a:t>
            </a:r>
            <a:r>
              <a:rPr lang="it-IT" sz="2000" dirty="0"/>
              <a:t> for JPA </a:t>
            </a:r>
            <a:r>
              <a:rPr lang="it-IT" sz="2000" dirty="0" err="1"/>
              <a:t>Entities</a:t>
            </a:r>
            <a:r>
              <a:rPr lang="it-IT" sz="2000" dirty="0"/>
              <a:t> with </a:t>
            </a:r>
            <a:r>
              <a:rPr lang="it-IT" sz="2000" dirty="0" err="1"/>
              <a:t>fields</a:t>
            </a:r>
            <a:r>
              <a:rPr lang="it-IT" sz="2000" dirty="0"/>
              <a:t> </a:t>
            </a:r>
            <a:r>
              <a:rPr lang="it-IT" sz="2000" dirty="0" err="1"/>
              <a:t>transparently</a:t>
            </a:r>
            <a:r>
              <a:rPr lang="it-IT" sz="2000" dirty="0"/>
              <a:t> </a:t>
            </a:r>
            <a:r>
              <a:rPr lang="it-IT" sz="2000" dirty="0" err="1"/>
              <a:t>persisted</a:t>
            </a:r>
            <a:r>
              <a:rPr lang="it-IT" sz="2000" dirty="0"/>
              <a:t>/</a:t>
            </a:r>
            <a:r>
              <a:rPr lang="it-IT" sz="2000" dirty="0" err="1"/>
              <a:t>retrieved</a:t>
            </a:r>
            <a:r>
              <a:rPr lang="it-IT" sz="2000" dirty="0"/>
              <a:t> </a:t>
            </a:r>
            <a:r>
              <a:rPr lang="it-IT" sz="2000" dirty="0" err="1"/>
              <a:t>using</a:t>
            </a:r>
            <a:r>
              <a:rPr lang="it-IT" sz="2000" dirty="0"/>
              <a:t> </a:t>
            </a:r>
            <a:r>
              <a:rPr lang="it-IT" sz="2000" dirty="0" err="1"/>
              <a:t>MongoDB</a:t>
            </a:r>
            <a:endParaRPr lang="it-IT" sz="2000" dirty="0"/>
          </a:p>
          <a:p>
            <a:pPr marL="0" indent="0">
              <a:buNone/>
            </a:pPr>
            <a:r>
              <a:rPr lang="it-IT" sz="2000" dirty="0"/>
              <a:t>Log4j log appender</a:t>
            </a:r>
          </a:p>
          <a:p>
            <a:pPr marL="0" indent="0">
              <a:buNone/>
            </a:pPr>
            <a:r>
              <a:rPr lang="it-IT" sz="2000" dirty="0" err="1"/>
              <a:t>GeoSpatial</a:t>
            </a:r>
            <a:r>
              <a:rPr lang="it-IT" sz="2000" dirty="0"/>
              <a:t> </a:t>
            </a:r>
            <a:r>
              <a:rPr lang="it-IT" sz="2000" dirty="0" err="1"/>
              <a:t>integration</a:t>
            </a:r>
            <a:endParaRPr lang="it-IT" sz="2000" dirty="0"/>
          </a:p>
          <a:p>
            <a:pPr marL="0" indent="0">
              <a:buNone/>
            </a:pPr>
            <a:r>
              <a:rPr lang="it-IT" sz="2000" dirty="0" err="1"/>
              <a:t>Map</a:t>
            </a:r>
            <a:r>
              <a:rPr lang="it-IT" sz="2000" dirty="0"/>
              <a:t>-Reduce </a:t>
            </a:r>
            <a:r>
              <a:rPr lang="it-IT" sz="2000" dirty="0" err="1"/>
              <a:t>integration</a:t>
            </a:r>
            <a:endParaRPr lang="it-IT" sz="2000" dirty="0"/>
          </a:p>
          <a:p>
            <a:pPr marL="0" indent="0">
              <a:buNone/>
            </a:pPr>
            <a:r>
              <a:rPr lang="it-IT" sz="2000" dirty="0"/>
              <a:t>JMX </a:t>
            </a:r>
            <a:r>
              <a:rPr lang="it-IT" sz="2000" dirty="0" err="1"/>
              <a:t>administration</a:t>
            </a:r>
            <a:r>
              <a:rPr lang="it-IT" sz="2000" dirty="0"/>
              <a:t> and </a:t>
            </a:r>
            <a:r>
              <a:rPr lang="it-IT" sz="2000" dirty="0" err="1"/>
              <a:t>monitoring</a:t>
            </a:r>
            <a:endParaRPr lang="it-IT" sz="2000" dirty="0"/>
          </a:p>
          <a:p>
            <a:pPr marL="0" indent="0">
              <a:buNone/>
            </a:pPr>
            <a:r>
              <a:rPr lang="it-IT" sz="2000" dirty="0"/>
              <a:t>CDI </a:t>
            </a:r>
            <a:r>
              <a:rPr lang="it-IT" sz="2000" dirty="0" err="1"/>
              <a:t>support</a:t>
            </a:r>
            <a:r>
              <a:rPr lang="it-IT" sz="2000" dirty="0"/>
              <a:t> for </a:t>
            </a:r>
            <a:r>
              <a:rPr lang="it-IT" sz="2000" dirty="0" err="1"/>
              <a:t>repositories</a:t>
            </a:r>
            <a:endParaRPr lang="it-IT" sz="2000" dirty="0"/>
          </a:p>
          <a:p>
            <a:pPr marL="0" indent="0">
              <a:buNone/>
            </a:pPr>
            <a:r>
              <a:rPr lang="it-IT" sz="2000" dirty="0" err="1"/>
              <a:t>GridFS</a:t>
            </a:r>
            <a:r>
              <a:rPr lang="it-IT" sz="2000" dirty="0"/>
              <a:t> </a:t>
            </a:r>
            <a:r>
              <a:rPr lang="it-IT" sz="2000" dirty="0" err="1"/>
              <a:t>support</a:t>
            </a:r>
            <a:endParaRPr lang="it-IT" sz="2000"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421875606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a:buNone/>
            </a:pPr>
            <a:r>
              <a:rPr lang="en-US" dirty="0" smtClean="0"/>
              <a:t>Spring </a:t>
            </a:r>
            <a:r>
              <a:rPr lang="en-US" dirty="0"/>
              <a:t>Cloud </a:t>
            </a:r>
            <a:r>
              <a:rPr lang="en-US" dirty="0" err="1"/>
              <a:t>Config</a:t>
            </a:r>
            <a:r>
              <a:rPr lang="en-US" dirty="0"/>
              <a:t> </a:t>
            </a:r>
            <a:endParaRPr lang="en-US" dirty="0" smtClean="0"/>
          </a:p>
          <a:p>
            <a:r>
              <a:rPr lang="en-US" dirty="0" smtClean="0"/>
              <a:t>provides </a:t>
            </a:r>
            <a:r>
              <a:rPr lang="en-US" dirty="0"/>
              <a:t>server and client-side support for externalized configuration in a distributed system. With the </a:t>
            </a:r>
            <a:r>
              <a:rPr lang="en-US" dirty="0" err="1"/>
              <a:t>Config</a:t>
            </a:r>
            <a:r>
              <a:rPr lang="en-US" dirty="0"/>
              <a:t> Server you have a central place to manage external properties for applications across all environments. </a:t>
            </a:r>
            <a:endParaRPr lang="en-US" dirty="0" smtClean="0"/>
          </a:p>
          <a:p>
            <a:r>
              <a:rPr lang="en-US" dirty="0" smtClean="0"/>
              <a:t>The </a:t>
            </a:r>
            <a:r>
              <a:rPr lang="en-US" dirty="0"/>
              <a:t>concepts on both client and server map identically to the Spring Environment and </a:t>
            </a:r>
            <a:r>
              <a:rPr lang="en-US" dirty="0" err="1"/>
              <a:t>PropertySource</a:t>
            </a:r>
            <a:r>
              <a:rPr lang="en-US" dirty="0"/>
              <a:t> abstractions, so they fit very well with Spring applications, but can be used with any application running in any language. </a:t>
            </a:r>
            <a:endParaRPr lang="en-US" dirty="0" smtClean="0"/>
          </a:p>
          <a:p>
            <a:r>
              <a:rPr lang="en-US" dirty="0" smtClean="0"/>
              <a:t>As </a:t>
            </a:r>
            <a:r>
              <a:rPr lang="en-US" dirty="0"/>
              <a:t>an application moves through the deployment pipeline from </a:t>
            </a:r>
            <a:r>
              <a:rPr lang="en-US" dirty="0" err="1"/>
              <a:t>dev</a:t>
            </a:r>
            <a:r>
              <a:rPr lang="en-US" dirty="0"/>
              <a:t> to test and into production you can manage the configuration between those environments and be certain that applications have everything they need to run when they migrate. </a:t>
            </a:r>
            <a:endParaRPr lang="en-US" dirty="0" smtClean="0"/>
          </a:p>
          <a:p>
            <a:r>
              <a:rPr lang="en-US" dirty="0" smtClean="0"/>
              <a:t>The </a:t>
            </a:r>
            <a:r>
              <a:rPr lang="en-US" dirty="0"/>
              <a:t>default implementation of the server storage backend uses </a:t>
            </a:r>
            <a:r>
              <a:rPr lang="en-US" dirty="0" err="1"/>
              <a:t>git</a:t>
            </a:r>
            <a:r>
              <a:rPr lang="en-US" dirty="0"/>
              <a:t> so it easily supports </a:t>
            </a:r>
            <a:r>
              <a:rPr lang="en-US" dirty="0" err="1"/>
              <a:t>labelled</a:t>
            </a:r>
            <a:r>
              <a:rPr lang="en-US" dirty="0"/>
              <a:t> versions of configuration environments, as well as being accessible to a wide range of tooling for managing the content</a:t>
            </a:r>
            <a:r>
              <a:rPr lang="en-US" strike="sngStrike" dirty="0"/>
              <a:t>. It is easy to add alternative implementations and plug them in with Spring configuration.</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00025099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CLOUD</a:t>
            </a:r>
          </a:p>
          <a:p>
            <a:pPr marL="0" indent="0" eaLnBrk="1" fontAlgn="t" hangingPunct="1">
              <a:buNone/>
            </a:pPr>
            <a:r>
              <a:rPr lang="en-US" dirty="0"/>
              <a:t>Spring cloud  build on top of spring boot to support development of </a:t>
            </a:r>
            <a:r>
              <a:rPr lang="en-US" dirty="0" err="1"/>
              <a:t>microservices</a:t>
            </a:r>
            <a:r>
              <a:rPr lang="en-US" dirty="0"/>
              <a:t> </a:t>
            </a:r>
          </a:p>
          <a:p>
            <a:pPr marL="0" indent="0" eaLnBrk="1" fontAlgn="t" hangingPunct="1">
              <a:buNone/>
            </a:pPr>
            <a:r>
              <a:rPr lang="en-US" strike="sngStrike" dirty="0" smtClean="0"/>
              <a:t>Spring </a:t>
            </a:r>
            <a:r>
              <a:rPr lang="en-US" strike="sngStrike" dirty="0"/>
              <a:t>Cloud </a:t>
            </a:r>
            <a:endParaRPr lang="en-US" strike="sngStrike" dirty="0" smtClean="0"/>
          </a:p>
          <a:p>
            <a:pPr marL="742950" indent="-742950" eaLnBrk="1" fontAlgn="t" hangingPunct="1">
              <a:buFont typeface="+mj-lt"/>
              <a:buAutoNum type="arabicPeriod"/>
            </a:pPr>
            <a:r>
              <a:rPr lang="en-US" dirty="0" smtClean="0"/>
              <a:t>provides </a:t>
            </a:r>
            <a:r>
              <a:rPr lang="en-US" dirty="0"/>
              <a:t>tools for developers to quickly build some of the common patterns in distributed systems (e.g. configuration management, service discovery, circuit breakers, intelligent routing, micro-proxy, control bus, one-time tokens, global locks, leadership election, distributed sessions, cluster state). </a:t>
            </a:r>
            <a:endParaRPr lang="en-US" dirty="0" smtClean="0"/>
          </a:p>
          <a:p>
            <a:pPr marL="742950" indent="-742950" eaLnBrk="1" fontAlgn="t" hangingPunct="1">
              <a:buFont typeface="+mj-lt"/>
              <a:buAutoNum type="arabicPeriod"/>
            </a:pPr>
            <a:r>
              <a:rPr lang="en-US" dirty="0" smtClean="0"/>
              <a:t>Coordination </a:t>
            </a:r>
            <a:r>
              <a:rPr lang="en-US" dirty="0"/>
              <a:t>of distributed systems leads to boiler plate patterns, and using Spring Cloud developers can quickly stand up services and applications that implement those patterns. </a:t>
            </a:r>
            <a:r>
              <a:rPr lang="en-US" u="sng" dirty="0"/>
              <a:t>They will work well in any distributed environment, including the developer's own laptop, bare metal data </a:t>
            </a:r>
            <a:r>
              <a:rPr lang="en-US" u="sng" dirty="0" err="1"/>
              <a:t>centres</a:t>
            </a:r>
            <a:r>
              <a:rPr lang="en-US" u="sng" dirty="0"/>
              <a:t>, and managed platforms such as Cloud Foundry</a:t>
            </a:r>
            <a:r>
              <a:rPr lang="en-US" u="sng" dirty="0" smtClean="0"/>
              <a:t>.</a:t>
            </a:r>
          </a:p>
          <a:p>
            <a:pPr marL="0" indent="0">
              <a:buNone/>
            </a:pPr>
            <a:r>
              <a:rPr lang="en-US" dirty="0"/>
              <a:t>Features</a:t>
            </a:r>
          </a:p>
          <a:p>
            <a:r>
              <a:rPr lang="en-US" sz="2800" strike="sngStrike" dirty="0"/>
              <a:t>Spring Cloud focuses on providing good out of box experience for typical use cases and extensibility mechanism to cover others.</a:t>
            </a:r>
          </a:p>
          <a:p>
            <a:r>
              <a:rPr lang="en-US" sz="2800" strike="sngStrike"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strike="sngStrike" dirty="0"/>
              <a:t>Global locks</a:t>
            </a:r>
          </a:p>
          <a:p>
            <a:r>
              <a:rPr lang="en-US" sz="2800" strike="sngStrike" dirty="0"/>
              <a:t>Leadership election and cluster state</a:t>
            </a:r>
          </a:p>
          <a:p>
            <a:r>
              <a:rPr lang="en-US" sz="2800" dirty="0"/>
              <a:t>Distributed messaging</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NETFLIX EUREKA</a:t>
            </a:r>
          </a:p>
          <a:p>
            <a:pPr marL="0" indent="0" eaLnBrk="1" fontAlgn="t" hangingPunct="1">
              <a:buNone/>
            </a:pPr>
            <a:r>
              <a:rPr lang="en-US" sz="3600" dirty="0"/>
              <a:t>Eureka is a REST (Representational State Transfer) based service </a:t>
            </a:r>
            <a:r>
              <a:rPr lang="en-US" sz="3600" dirty="0" smtClean="0"/>
              <a:t>used </a:t>
            </a:r>
            <a:r>
              <a:rPr lang="en-US" sz="3600" strike="sngStrike" dirty="0"/>
              <a:t>in </a:t>
            </a:r>
            <a:r>
              <a:rPr lang="en-US" sz="3600" strike="sngStrike" dirty="0" smtClean="0"/>
              <a:t>the AWS  </a:t>
            </a:r>
            <a:r>
              <a:rPr lang="en-US" sz="3600" dirty="0" smtClean="0"/>
              <a:t>in cloud </a:t>
            </a:r>
            <a:r>
              <a:rPr lang="en-US" sz="3600" dirty="0" err="1" smtClean="0"/>
              <a:t>env</a:t>
            </a:r>
            <a:r>
              <a:rPr lang="en-US" sz="3600" dirty="0" smtClean="0"/>
              <a:t> for </a:t>
            </a:r>
            <a:r>
              <a:rPr lang="en-US" sz="3600" dirty="0"/>
              <a:t>locating services for the purpose of load balancing and failover of middle-tier servers. </a:t>
            </a:r>
            <a:endParaRPr lang="en-US" sz="3600" dirty="0" smtClean="0"/>
          </a:p>
          <a:p>
            <a:pPr marL="0" indent="0" eaLnBrk="1" fontAlgn="t" hangingPunct="1">
              <a:buNone/>
            </a:pPr>
            <a:r>
              <a:rPr lang="en-US" sz="3600" dirty="0" smtClean="0"/>
              <a:t>We </a:t>
            </a:r>
            <a:r>
              <a:rPr lang="en-US" sz="3600" dirty="0"/>
              <a:t>call this service, the </a:t>
            </a:r>
            <a:r>
              <a:rPr lang="en-US" sz="3600" b="1" dirty="0"/>
              <a:t>Eureka Server</a:t>
            </a:r>
            <a:r>
              <a:rPr lang="en-US" sz="3600" dirty="0"/>
              <a:t>. </a:t>
            </a:r>
            <a:endParaRPr lang="en-US" sz="3600" dirty="0" smtClean="0"/>
          </a:p>
          <a:p>
            <a:pPr marL="0" indent="0" eaLnBrk="1" fontAlgn="t" hangingPunct="1">
              <a:buNone/>
            </a:pPr>
            <a:r>
              <a:rPr lang="en-US" sz="3600" dirty="0" smtClean="0"/>
              <a:t>Eureka </a:t>
            </a:r>
            <a:r>
              <a:rPr lang="en-US" sz="3600" dirty="0"/>
              <a:t>also comes with a Java-based client component</a:t>
            </a:r>
            <a:r>
              <a:rPr lang="en-US" sz="3600" dirty="0" smtClean="0"/>
              <a:t>, </a:t>
            </a:r>
            <a:r>
              <a:rPr lang="en-US" sz="3600" dirty="0" err="1" smtClean="0"/>
              <a:t>the</a:t>
            </a:r>
            <a:r>
              <a:rPr lang="en-US" sz="3600" b="1" dirty="0" err="1" smtClean="0"/>
              <a:t>Eureka</a:t>
            </a:r>
            <a:r>
              <a:rPr lang="en-US" sz="3600" b="1" dirty="0" smtClean="0"/>
              <a:t> </a:t>
            </a:r>
            <a:r>
              <a:rPr lang="en-US" sz="3600" b="1" dirty="0"/>
              <a:t>Client</a:t>
            </a:r>
            <a:r>
              <a:rPr lang="en-US" sz="3600" dirty="0"/>
              <a:t>, which makes interactions with the service much easier. The client also has a built-in load balancer that does basic round-robin load balancing. </a:t>
            </a:r>
            <a:endParaRPr lang="en-US" sz="3600" dirty="0" smtClean="0"/>
          </a:p>
          <a:p>
            <a:pPr marL="0" indent="0" eaLnBrk="1" fontAlgn="t" hangingPunct="1">
              <a:buNone/>
            </a:pPr>
            <a:r>
              <a:rPr lang="en-US" sz="3600" dirty="0" smtClean="0"/>
              <a:t>At </a:t>
            </a:r>
            <a:r>
              <a:rPr lang="en-US" sz="3600" dirty="0"/>
              <a:t>Netflix, a much more sophisticated load balancer wraps Eureka to provide weighted load balancing based on several factors like traffic, resource usage, error conditions </a:t>
            </a:r>
            <a:r>
              <a:rPr lang="en-US" sz="3600" dirty="0" err="1"/>
              <a:t>etc</a:t>
            </a:r>
            <a:r>
              <a:rPr lang="en-US" sz="3600" dirty="0"/>
              <a:t> to provide superior resiliency</a:t>
            </a:r>
            <a:r>
              <a:rPr lang="en-US" sz="3600" dirty="0" smtClean="0"/>
              <a:t>.</a:t>
            </a:r>
          </a:p>
          <a:p>
            <a:r>
              <a:rPr lang="en-US" sz="3600" strike="sngStrike" dirty="0"/>
              <a:t>The architecture above depicts how Eureka is deployed at Netflix and this is how you would typically run it. There is </a:t>
            </a:r>
            <a:r>
              <a:rPr lang="en-US" sz="3600" b="1" strike="sngStrike" dirty="0"/>
              <a:t>one</a:t>
            </a:r>
            <a:r>
              <a:rPr lang="en-US" sz="3600" strike="sngStrike" dirty="0"/>
              <a:t> eureka cluster per </a:t>
            </a:r>
            <a:r>
              <a:rPr lang="en-US" sz="3600" b="1" strike="sngStrike" dirty="0"/>
              <a:t>region</a:t>
            </a:r>
            <a:r>
              <a:rPr lang="en-US" sz="3600" strike="sngStrike" dirty="0"/>
              <a:t> which knows only about instances in its region. There is at the least </a:t>
            </a:r>
            <a:r>
              <a:rPr lang="en-US" sz="3600" b="1" strike="sngStrike" dirty="0"/>
              <a:t>one</a:t>
            </a:r>
            <a:r>
              <a:rPr lang="en-US" sz="3600" strike="sngStrike" dirty="0"/>
              <a:t> eureka server per </a:t>
            </a:r>
            <a:r>
              <a:rPr lang="en-US" sz="3600" b="1" strike="sngStrike" dirty="0"/>
              <a:t>zone</a:t>
            </a:r>
            <a:r>
              <a:rPr lang="en-US" sz="3600" strike="sngStrike" dirty="0"/>
              <a:t> to handle zone failures.</a:t>
            </a:r>
          </a:p>
          <a:p>
            <a:r>
              <a:rPr lang="en-US" sz="3600" dirty="0"/>
              <a:t>Services </a:t>
            </a:r>
            <a:r>
              <a:rPr lang="en-US" sz="3600" b="1" dirty="0"/>
              <a:t>register</a:t>
            </a:r>
            <a:r>
              <a:rPr lang="en-US" sz="3600" dirty="0"/>
              <a:t> with Eureka and then send </a:t>
            </a:r>
            <a:r>
              <a:rPr lang="en-US" sz="3600" b="1" dirty="0"/>
              <a:t>heartbeats</a:t>
            </a:r>
            <a:r>
              <a:rPr lang="en-US" sz="3600" dirty="0"/>
              <a:t> to renew their leases every 30 seconds. If the client cannot renew the lease for a few times, it is taken out of the server registry in about 90 seconds. </a:t>
            </a:r>
            <a:endParaRPr lang="en-US" sz="3600" dirty="0" smtClean="0"/>
          </a:p>
          <a:p>
            <a:r>
              <a:rPr lang="en-US" sz="3600" dirty="0" smtClean="0"/>
              <a:t>The </a:t>
            </a:r>
            <a:r>
              <a:rPr lang="en-US" sz="3600" dirty="0"/>
              <a:t>registration information and the renewals are replicated to all the eureka nodes in the cluster. </a:t>
            </a:r>
            <a:endParaRPr lang="en-US" sz="3600" dirty="0" smtClean="0"/>
          </a:p>
          <a:p>
            <a:r>
              <a:rPr lang="en-US" sz="3600" dirty="0" smtClean="0"/>
              <a:t>The </a:t>
            </a:r>
            <a:r>
              <a:rPr lang="en-US" sz="3600" dirty="0"/>
              <a:t>clients </a:t>
            </a:r>
            <a:r>
              <a:rPr lang="en-US" sz="3600" dirty="0" smtClean="0"/>
              <a:t>(from </a:t>
            </a:r>
            <a:r>
              <a:rPr lang="en-US" sz="3600" dirty="0"/>
              <a:t>any </a:t>
            </a:r>
            <a:r>
              <a:rPr lang="en-US" sz="3600" dirty="0" smtClean="0"/>
              <a:t>zone) </a:t>
            </a:r>
            <a:r>
              <a:rPr lang="en-US" sz="3600" dirty="0"/>
              <a:t>can look up the </a:t>
            </a:r>
            <a:r>
              <a:rPr lang="en-US" sz="3600" b="1" dirty="0"/>
              <a:t>registry</a:t>
            </a:r>
            <a:r>
              <a:rPr lang="en-US" sz="3600" dirty="0"/>
              <a:t> information (happens every 30 seconds) to locate their services (which could be in any zone) and make remote calls</a:t>
            </a:r>
            <a:r>
              <a:rPr lang="en-US" sz="3600" dirty="0" smtClean="0"/>
              <a:t>.</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129621862"/>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it-IT" dirty="0" smtClean="0"/>
              <a:t>NETFLIX RIBBON</a:t>
            </a:r>
          </a:p>
          <a:p>
            <a:pPr marL="0" indent="0">
              <a:buNone/>
            </a:pPr>
            <a:r>
              <a:rPr lang="en-US" dirty="0" smtClean="0"/>
              <a:t>Ribbon </a:t>
            </a:r>
            <a:r>
              <a:rPr lang="en-US" dirty="0"/>
              <a:t>provides software load balancers to communicate with cluster of servers. The load balancers provide the following basic functionalities:</a:t>
            </a:r>
          </a:p>
          <a:p>
            <a:pPr lvl="1"/>
            <a:r>
              <a:rPr lang="en-US" strike="sngStrike" dirty="0"/>
              <a:t>Supply the public DNS name or IP of individual servers to communication client</a:t>
            </a:r>
          </a:p>
          <a:p>
            <a:pPr lvl="1"/>
            <a:r>
              <a:rPr lang="en-US" dirty="0"/>
              <a:t>Rotate among a list of servers according to certain logic</a:t>
            </a:r>
          </a:p>
          <a:p>
            <a:pPr marL="419100" lvl="1" indent="0">
              <a:buNone/>
            </a:pPr>
            <a:r>
              <a:rPr lang="en-US" dirty="0"/>
              <a:t>Certain load balancers can also provide advanced features like</a:t>
            </a:r>
          </a:p>
          <a:p>
            <a:pPr lvl="1"/>
            <a:r>
              <a:rPr lang="en-US" dirty="0"/>
              <a:t>Establishing affinity between clients and servers by dividing them into zones (like racks in a data center) and favor servers in the same zone to reduce latency</a:t>
            </a:r>
          </a:p>
          <a:p>
            <a:pPr lvl="1"/>
            <a:r>
              <a:rPr lang="en-US" dirty="0"/>
              <a:t>Keeping statistics of servers and avoid servers with high latency or frequent failures</a:t>
            </a:r>
          </a:p>
          <a:p>
            <a:pPr lvl="1"/>
            <a:r>
              <a:rPr lang="en-US" dirty="0"/>
              <a:t>Keeping statistics of zones and avoid zones that might be in outage</a:t>
            </a:r>
          </a:p>
          <a:p>
            <a:pPr lvl="1"/>
            <a:r>
              <a:rPr lang="en-US" dirty="0"/>
              <a:t>Utilizing the advanced features requires using one of the client provided in Ribbon as it has integration with load balancer and provides input to the load balancer statistics</a:t>
            </a:r>
          </a:p>
          <a:p>
            <a:pPr lvl="1" eaLnBrk="1" fontAlgn="t" hangingPunct="1"/>
            <a:endParaRPr lang="it-IT" dirty="0" smtClean="0"/>
          </a:p>
          <a:p>
            <a:endParaRPr lang="it-IT" dirty="0" smtClean="0"/>
          </a:p>
          <a:p>
            <a:endParaRPr lang="it-IT" dirty="0"/>
          </a:p>
        </p:txBody>
      </p:sp>
    </p:spTree>
    <p:extLst>
      <p:ext uri="{BB962C8B-B14F-4D97-AF65-F5344CB8AC3E}">
        <p14:creationId xmlns:p14="http://schemas.microsoft.com/office/powerpoint/2010/main" val="2719610049"/>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a:t>
            </a:r>
            <a:r>
              <a:rPr lang="it-IT" dirty="0" err="1" smtClean="0"/>
              <a:t>Requirements</a:t>
            </a:r>
            <a:r>
              <a:rPr lang="it-IT" dirty="0" smtClean="0"/>
              <a:t> </a:t>
            </a:r>
            <a:r>
              <a:rPr lang="it-IT" dirty="0" err="1" smtClean="0"/>
              <a:t>fullfilment</a:t>
            </a:r>
            <a:r>
              <a:rPr lang="it-IT" dirty="0" smtClean="0"/>
              <a:t>:)</a:t>
            </a:r>
            <a:r>
              <a:rPr lang="it-IT" dirty="0" err="1" smtClean="0"/>
              <a:t>Lifecycle</a:t>
            </a:r>
            <a:r>
              <a:rPr lang="it-IT" dirty="0" smtClean="0"/>
              <a:t> </a:t>
            </a:r>
            <a:r>
              <a:rPr lang="it-IT" dirty="0" err="1" smtClean="0"/>
              <a:t>process</a:t>
            </a:r>
            <a:endParaRPr lang="it-IT" dirty="0" smtClean="0"/>
          </a:p>
        </p:txBody>
      </p:sp>
      <p:sp>
        <p:nvSpPr>
          <p:cNvPr id="20" name="Freccia in giù 19"/>
          <p:cNvSpPr/>
          <p:nvPr/>
        </p:nvSpPr>
        <p:spPr bwMode="auto">
          <a:xfrm>
            <a:off x="4489883" y="1942947"/>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Freccia in giù 64"/>
          <p:cNvSpPr/>
          <p:nvPr/>
        </p:nvSpPr>
        <p:spPr bwMode="auto">
          <a:xfrm>
            <a:off x="6591958" y="194294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6" name="Freccia in giù 65"/>
          <p:cNvSpPr/>
          <p:nvPr/>
        </p:nvSpPr>
        <p:spPr bwMode="auto">
          <a:xfrm>
            <a:off x="8809025" y="190628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reccia in giù 66"/>
          <p:cNvSpPr/>
          <p:nvPr/>
        </p:nvSpPr>
        <p:spPr bwMode="auto">
          <a:xfrm>
            <a:off x="11492940" y="192730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8" name="Freccia in giù 67"/>
          <p:cNvSpPr/>
          <p:nvPr/>
        </p:nvSpPr>
        <p:spPr bwMode="auto">
          <a:xfrm>
            <a:off x="16245246" y="1953911"/>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6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6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8"/>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20" grpId="0" animBg="1"/>
      <p:bldP spid="65" grpId="0" animBg="1"/>
      <p:bldP spid="66" grpId="0" animBg="1"/>
      <p:bldP spid="67" grpId="0" animBg="1"/>
      <p:bldP spid="68" grpId="0" animBg="1"/>
      <p:bldP spid="69" grpId="0" animBg="1"/>
      <p:bldP spid="70" grpId="0" animBg="1"/>
      <p:bldP spid="71" grpId="0" animBg="1"/>
      <p:bldP spid="5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a:t>L</a:t>
            </a:r>
            <a:r>
              <a:rPr lang="it-IT" dirty="0" err="1" smtClean="0"/>
              <a:t>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2" name="Freccia in giù 51"/>
          <p:cNvSpPr/>
          <p:nvPr/>
        </p:nvSpPr>
        <p:spPr bwMode="auto">
          <a:xfrm rot="16200000">
            <a:off x="10773851" y="-7050741"/>
            <a:ext cx="1477481" cy="1869445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 name="Decisione 2"/>
          <p:cNvSpPr/>
          <p:nvPr/>
        </p:nvSpPr>
        <p:spPr bwMode="auto">
          <a:xfrm>
            <a:off x="4847184" y="178200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Decisione 54"/>
          <p:cNvSpPr/>
          <p:nvPr/>
        </p:nvSpPr>
        <p:spPr bwMode="auto">
          <a:xfrm>
            <a:off x="6920896"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6" name="Decisione 55"/>
          <p:cNvSpPr/>
          <p:nvPr/>
        </p:nvSpPr>
        <p:spPr bwMode="auto">
          <a:xfrm>
            <a:off x="9351642"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Decisione 56"/>
          <p:cNvSpPr/>
          <p:nvPr/>
        </p:nvSpPr>
        <p:spPr bwMode="auto">
          <a:xfrm>
            <a:off x="11826542" y="1818638"/>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8" name="Decisione 57"/>
          <p:cNvSpPr/>
          <p:nvPr/>
        </p:nvSpPr>
        <p:spPr bwMode="auto">
          <a:xfrm>
            <a:off x="16644921"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9" name="Freccia a destra con strisce 5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2994225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5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8"/>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2" grpId="0" animBg="1"/>
      <p:bldP spid="3" grpId="0" animBg="1"/>
      <p:bldP spid="55" grpId="0" animBg="1"/>
      <p:bldP spid="56" grpId="0" animBg="1"/>
      <p:bldP spid="57" grpId="0" animBg="1"/>
      <p:bldP spid="58" grpId="0" animBg="1"/>
      <p:bldP spid="5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grpSp>
        <p:nvGrpSpPr>
          <p:cNvPr id="4" name="Gruppo 3"/>
          <p:cNvGrpSpPr/>
          <p:nvPr/>
        </p:nvGrpSpPr>
        <p:grpSpPr>
          <a:xfrm>
            <a:off x="5783288" y="3480681"/>
            <a:ext cx="11307650" cy="5919102"/>
            <a:chOff x="5783288" y="3480681"/>
            <a:chExt cx="11307650" cy="5919102"/>
          </a:xfrm>
        </p:grpSpPr>
        <p:grpSp>
          <p:nvGrpSpPr>
            <p:cNvPr id="8" name="Gruppo 7"/>
            <p:cNvGrpSpPr/>
            <p:nvPr/>
          </p:nvGrpSpPr>
          <p:grpSpPr>
            <a:xfrm>
              <a:off x="5783288" y="4950322"/>
              <a:ext cx="11307650" cy="4449461"/>
              <a:chOff x="1942087" y="7568268"/>
              <a:chExt cx="11307650" cy="4449461"/>
            </a:xfrm>
          </p:grpSpPr>
          <p:cxnSp>
            <p:nvCxnSpPr>
              <p:cNvPr id="9" name="Connettore 2 8"/>
              <p:cNvCxnSpPr>
                <a:stCxn id="11" idx="2"/>
                <a:endCxn id="12"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Connettore 2 9"/>
              <p:cNvCxnSpPr>
                <a:stCxn id="11" idx="0"/>
                <a:endCxn id="13"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Rettangolo arrotondato 10"/>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2" name="Cilindro 11"/>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Ovale 12"/>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4" name="Rettangolo arrotondato 13"/>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51925056"/>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9392" y="3257600"/>
            <a:ext cx="14375754" cy="7311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4246773"/>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0668000"/>
          </a:xfrm>
        </p:spPr>
        <p:txBody>
          <a:bodyPr/>
          <a:lstStyle/>
          <a:p>
            <a:r>
              <a:rPr lang="it-IT" dirty="0" smtClean="0"/>
              <a:t>Spring </a:t>
            </a:r>
            <a:r>
              <a:rPr lang="it-IT" dirty="0" err="1" smtClean="0"/>
              <a:t>boot</a:t>
            </a:r>
            <a:r>
              <a:rPr lang="it-IT" dirty="0" smtClean="0"/>
              <a:t> and </a:t>
            </a:r>
            <a:r>
              <a:rPr lang="it-IT" dirty="0" err="1" smtClean="0"/>
              <a:t>services</a:t>
            </a:r>
            <a:r>
              <a:rPr lang="it-IT" dirty="0" smtClean="0"/>
              <a:t> </a:t>
            </a:r>
            <a:r>
              <a:rPr lang="it-IT" dirty="0" err="1" smtClean="0"/>
              <a:t>binding</a:t>
            </a:r>
            <a:endParaRPr lang="it-IT" dirty="0" smtClean="0"/>
          </a:p>
          <a:p>
            <a:pPr lvl="1"/>
            <a:r>
              <a:rPr lang="it-IT" dirty="0" err="1" smtClean="0"/>
              <a:t>Automatic</a:t>
            </a:r>
            <a:r>
              <a:rPr lang="it-IT" dirty="0" smtClean="0"/>
              <a:t> </a:t>
            </a:r>
            <a:r>
              <a:rPr lang="it-IT" dirty="0" err="1" smtClean="0"/>
              <a:t>behaviuor</a:t>
            </a:r>
            <a:r>
              <a:rPr lang="it-IT" dirty="0" smtClean="0"/>
              <a:t> in </a:t>
            </a:r>
            <a:r>
              <a:rPr lang="it-IT" dirty="0" err="1" smtClean="0"/>
              <a:t>cloud</a:t>
            </a:r>
            <a:r>
              <a:rPr lang="it-IT" dirty="0" smtClean="0"/>
              <a:t> </a:t>
            </a:r>
            <a:r>
              <a:rPr lang="it-IT" dirty="0" err="1" smtClean="0"/>
              <a:t>foundry</a:t>
            </a:r>
            <a:endParaRPr lang="it-IT" dirty="0" smtClean="0"/>
          </a:p>
          <a:p>
            <a:pPr lvl="1"/>
            <a:r>
              <a:rPr lang="it-IT" dirty="0" smtClean="0"/>
              <a:t>The goal </a:t>
            </a:r>
            <a:r>
              <a:rPr lang="it-IT" dirty="0" err="1" smtClean="0"/>
              <a:t>should</a:t>
            </a:r>
            <a:r>
              <a:rPr lang="it-IT" dirty="0" smtClean="0"/>
              <a:t> be a </a:t>
            </a:r>
            <a:r>
              <a:rPr lang="it-IT" dirty="0" err="1" smtClean="0"/>
              <a:t>smooh</a:t>
            </a:r>
            <a:r>
              <a:rPr lang="it-IT" dirty="0" smtClean="0"/>
              <a:t> </a:t>
            </a:r>
            <a:r>
              <a:rPr lang="it-IT" dirty="0" err="1" smtClean="0"/>
              <a:t>transition</a:t>
            </a:r>
            <a:r>
              <a:rPr lang="it-IT" dirty="0" smtClean="0"/>
              <a:t> from </a:t>
            </a:r>
            <a:r>
              <a:rPr lang="it-IT" dirty="0" err="1" smtClean="0"/>
              <a:t>local</a:t>
            </a:r>
            <a:r>
              <a:rPr lang="it-IT" dirty="0" smtClean="0"/>
              <a:t> </a:t>
            </a:r>
            <a:r>
              <a:rPr lang="it-IT" dirty="0" err="1" smtClean="0"/>
              <a:t>execution</a:t>
            </a:r>
            <a:r>
              <a:rPr lang="it-IT" dirty="0" smtClean="0"/>
              <a:t> </a:t>
            </a:r>
            <a:r>
              <a:rPr lang="it-IT" dirty="0" err="1" smtClean="0"/>
              <a:t>form</a:t>
            </a:r>
            <a:r>
              <a:rPr lang="it-IT" dirty="0" smtClean="0"/>
              <a:t> </a:t>
            </a:r>
            <a:r>
              <a:rPr lang="it-IT" dirty="0" err="1" smtClean="0"/>
              <a:t>developer</a:t>
            </a:r>
            <a:r>
              <a:rPr lang="it-IT" dirty="0" smtClean="0"/>
              <a:t> desktop to production in </a:t>
            </a:r>
            <a:r>
              <a:rPr lang="it-IT" dirty="0" err="1" smtClean="0"/>
              <a:t>Cloud</a:t>
            </a:r>
            <a:r>
              <a:rPr lang="it-IT" dirty="0" smtClean="0"/>
              <a:t> </a:t>
            </a:r>
            <a:r>
              <a:rPr lang="it-IT" dirty="0" err="1" smtClean="0"/>
              <a:t>Foundry</a:t>
            </a:r>
            <a:endParaRPr lang="it-IT" dirty="0" smtClean="0"/>
          </a:p>
          <a:p>
            <a:pPr lvl="1"/>
            <a:r>
              <a:rPr lang="it-IT" dirty="0" err="1" smtClean="0"/>
              <a:t>Binding</a:t>
            </a:r>
            <a:r>
              <a:rPr lang="it-IT" dirty="0" smtClean="0"/>
              <a:t> </a:t>
            </a:r>
            <a:r>
              <a:rPr lang="it-IT" dirty="0" err="1" smtClean="0"/>
              <a:t>realized</a:t>
            </a:r>
            <a:r>
              <a:rPr lang="it-IT" dirty="0" smtClean="0"/>
              <a:t> with </a:t>
            </a:r>
            <a:r>
              <a:rPr lang="it-IT" dirty="0" err="1" smtClean="0"/>
              <a:t>declarative</a:t>
            </a:r>
            <a:r>
              <a:rPr lang="it-IT" dirty="0" smtClean="0"/>
              <a:t> </a:t>
            </a:r>
            <a:r>
              <a:rPr lang="it-IT" dirty="0" err="1" smtClean="0"/>
              <a:t>approach</a:t>
            </a:r>
            <a:endParaRPr lang="it-IT" dirty="0" smtClean="0"/>
          </a:p>
          <a:p>
            <a:pPr lvl="2"/>
            <a:r>
              <a:rPr lang="it-IT" dirty="0" err="1" smtClean="0"/>
              <a:t>Application.properties</a:t>
            </a:r>
            <a:endParaRPr lang="it-IT" dirty="0" smtClean="0"/>
          </a:p>
          <a:p>
            <a:pPr lvl="2"/>
            <a:r>
              <a:rPr lang="it-IT" smtClean="0"/>
              <a:t>Yaml</a:t>
            </a:r>
            <a:r>
              <a:rPr lang="it-IT" dirty="0" smtClean="0"/>
              <a:t> file</a:t>
            </a:r>
          </a:p>
          <a:p>
            <a:pPr lvl="2"/>
            <a:r>
              <a:rPr lang="it-IT" dirty="0" smtClean="0"/>
              <a:t>[show the </a:t>
            </a:r>
            <a:r>
              <a:rPr lang="it-IT" dirty="0" err="1" smtClean="0"/>
              <a:t>differences</a:t>
            </a:r>
            <a:r>
              <a:rPr lang="it-IT" dirty="0" smtClean="0"/>
              <a:t>]</a:t>
            </a:r>
          </a:p>
          <a:p>
            <a:r>
              <a:rPr lang="it-IT" dirty="0" err="1" smtClean="0"/>
              <a:t>Configuration</a:t>
            </a:r>
            <a:endParaRPr lang="it-IT" dirty="0" smtClean="0"/>
          </a:p>
          <a:p>
            <a:pPr lvl="1"/>
            <a:r>
              <a:rPr lang="it-IT" dirty="0" err="1" smtClean="0"/>
              <a:t>Different</a:t>
            </a:r>
            <a:r>
              <a:rPr lang="it-IT" dirty="0" smtClean="0"/>
              <a:t> file</a:t>
            </a:r>
          </a:p>
          <a:p>
            <a:pPr lvl="1"/>
            <a:endParaRPr lang="it-IT" dirty="0" smtClean="0"/>
          </a:p>
          <a:p>
            <a:r>
              <a:rPr lang="it-IT" dirty="0" smtClean="0"/>
              <a:t>H2 in </a:t>
            </a:r>
            <a:r>
              <a:rPr lang="it-IT" dirty="0" err="1" smtClean="0"/>
              <a:t>memory</a:t>
            </a:r>
            <a:r>
              <a:rPr lang="it-IT" dirty="0" smtClean="0"/>
              <a:t> database</a:t>
            </a:r>
          </a:p>
          <a:p>
            <a:endParaRPr lang="it-IT" dirty="0" smtClean="0"/>
          </a:p>
          <a:p>
            <a:r>
              <a:rPr lang="it-IT" dirty="0">
                <a:hlinkClick r:id="rId2"/>
              </a:rPr>
              <a:t>https://spring.io/guides/gs/accessing-data-rest</a:t>
            </a:r>
            <a:r>
              <a:rPr lang="it-IT" dirty="0" smtClean="0">
                <a:hlinkClick r:id="rId2"/>
              </a:rPr>
              <a:t>/</a:t>
            </a:r>
            <a:endParaRPr lang="it-IT" dirty="0" smtClean="0"/>
          </a:p>
          <a:p>
            <a:r>
              <a:rPr lang="it-IT" dirty="0">
                <a:hlinkClick r:id="rId3"/>
              </a:rPr>
              <a:t>https://spring.io/guides/gs/accessing-data-jpa</a:t>
            </a:r>
            <a:r>
              <a:rPr lang="it-IT" dirty="0" smtClean="0">
                <a:hlinkClick r:id="rId3"/>
              </a:rPr>
              <a:t>/</a:t>
            </a:r>
            <a:endParaRPr lang="it-IT" dirty="0" smtClean="0"/>
          </a:p>
          <a:p>
            <a:r>
              <a:rPr lang="it-IT" dirty="0">
                <a:hlinkClick r:id="rId4"/>
              </a:rPr>
              <a:t>http://blog.netgloo.com/2014/10/27/using-mysql-in-spring-boot-via-spring-data-jpa-and-hibernate</a:t>
            </a:r>
            <a:r>
              <a:rPr lang="it-IT" dirty="0" smtClean="0">
                <a:hlinkClick r:id="rId4"/>
              </a:rPr>
              <a:t>/</a:t>
            </a:r>
            <a:endParaRPr lang="it-IT" dirty="0" smtClean="0"/>
          </a:p>
          <a:p>
            <a:endParaRPr lang="it-IT" dirty="0"/>
          </a:p>
          <a:p>
            <a:r>
              <a:rPr lang="it-IT" dirty="0" smtClean="0"/>
              <a:t>Demo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419978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2450821"/>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720" y="3502199"/>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0719" y="4918373"/>
            <a:ext cx="13025447"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5855" y="5847606"/>
            <a:ext cx="12329980" cy="749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4727" y="6930008"/>
            <a:ext cx="12849428"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28705" y="7904956"/>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367972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dirty="0"/>
              <a:t>@</a:t>
            </a:r>
            <a:r>
              <a:rPr lang="it-IT" sz="2800" dirty="0" err="1"/>
              <a:t>SpringBootApplication</a:t>
            </a:r>
            <a:endParaRPr lang="it-IT" sz="2800" dirty="0"/>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21223074" cy="12588061"/>
          </a:xfrm>
          <a:prstGeom prst="rect">
            <a:avLst/>
          </a:prstGeom>
          <a:noFill/>
        </p:spPr>
        <p:txBody>
          <a:bodyPr wrap="square" rtlCol="0">
            <a:spAutoFit/>
          </a:bodyPr>
          <a:lstStyle/>
          <a:p>
            <a:r>
              <a:rPr lang="it-IT" sz="2800" dirty="0">
                <a:latin typeface="Consolas"/>
              </a:rPr>
              <a:t>@</a:t>
            </a:r>
            <a:r>
              <a:rPr lang="it-IT" sz="2800" dirty="0" err="1">
                <a:latin typeface="Consolas"/>
              </a:rPr>
              <a:t>RestController</a:t>
            </a: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 "/</a:t>
            </a:r>
            <a:r>
              <a:rPr lang="it-IT" sz="2800" dirty="0" err="1">
                <a:latin typeface="Consolas"/>
              </a:rPr>
              <a:t>bookABattery</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BookABatteryController</a:t>
            </a:r>
            <a:r>
              <a:rPr lang="it-IT" sz="2800" dirty="0">
                <a:latin typeface="Consolas"/>
              </a:rPr>
              <a:t> {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a:solidFill>
                  <a:srgbClr val="0000FF"/>
                </a:solidFill>
                <a:latin typeface="Consolas"/>
              </a:rPr>
              <a:t>private</a:t>
            </a:r>
            <a:r>
              <a:rPr lang="it-IT" sz="2800" dirty="0">
                <a:latin typeface="Consolas"/>
              </a:rPr>
              <a:t> </a:t>
            </a:r>
            <a:r>
              <a:rPr lang="it-IT" sz="2800" dirty="0" err="1">
                <a:solidFill>
                  <a:srgbClr val="0000FF"/>
                </a:solidFill>
                <a:latin typeface="Consolas"/>
              </a:rPr>
              <a:t>final</a:t>
            </a:r>
            <a:r>
              <a:rPr lang="it-IT" sz="2800" dirty="0">
                <a:latin typeface="Consolas"/>
              </a:rPr>
              <a:t> </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latin typeface="Consolas"/>
              </a:rPr>
              <a:t>Autowired</a:t>
            </a:r>
            <a:r>
              <a:rPr lang="it-IT" sz="2800" dirty="0">
                <a:latin typeface="Consolas"/>
              </a:rPr>
              <a:t> </a:t>
            </a:r>
            <a:br>
              <a:rPr lang="it-IT" sz="2800" dirty="0">
                <a:latin typeface="Consolas"/>
              </a:rPr>
            </a:br>
            <a:r>
              <a:rPr lang="it-IT" sz="2800" dirty="0">
                <a:latin typeface="Consolas"/>
              </a:rPr>
              <a:t>    </a:t>
            </a:r>
            <a:r>
              <a:rPr lang="it-IT" sz="2800" dirty="0" err="1">
                <a:latin typeface="Consolas"/>
              </a:rPr>
              <a:t>BookABatteryController</a:t>
            </a:r>
            <a:r>
              <a:rPr lang="it-IT" sz="2800" dirty="0">
                <a:latin typeface="Consolas"/>
              </a:rPr>
              <a:t>(</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this</a:t>
            </a:r>
            <a:r>
              <a:rPr lang="it-IT" sz="2800" dirty="0" err="1">
                <a:latin typeface="Consolas"/>
              </a:rPr>
              <a:t>.prenotazioniRepository</a:t>
            </a:r>
            <a:r>
              <a:rPr lang="it-IT" sz="2800" dirty="0">
                <a:latin typeface="Consolas"/>
              </a:rPr>
              <a:t> =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a:t>
            </a:r>
            <a:r>
              <a:rPr lang="it-IT" sz="2800" dirty="0" err="1">
                <a:latin typeface="Consolas"/>
              </a:rPr>
              <a:t>addBooking</a:t>
            </a:r>
            <a:r>
              <a:rPr lang="it-IT" sz="2800" dirty="0">
                <a:latin typeface="Consolas"/>
              </a:rPr>
              <a:t>/{stazione}/{batteria}/{citta}/{latitudine}/{longitudine}")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addBook</a:t>
            </a:r>
            <a:r>
              <a:rPr lang="it-IT" sz="2800" dirty="0">
                <a:latin typeface="Consolas"/>
              </a:rPr>
              <a:t>(@</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stazione,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batteria, </a:t>
            </a:r>
            <a:br>
              <a:rPr lang="it-IT" sz="2800" dirty="0">
                <a:latin typeface="Consolas"/>
              </a:rPr>
            </a:br>
            <a:r>
              <a:rPr lang="it-IT" sz="2800" dirty="0">
                <a:latin typeface="Consolas"/>
              </a:rPr>
              <a:t>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citta ,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latitudine,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longitudine) { </a:t>
            </a:r>
            <a:br>
              <a:rPr lang="it-IT" sz="2800" dirty="0">
                <a:latin typeface="Consolas"/>
              </a:rPr>
            </a:br>
            <a:r>
              <a:rPr lang="it-IT" sz="2800" dirty="0">
                <a:latin typeface="Consolas"/>
              </a:rPr>
              <a:t/>
            </a:r>
            <a:br>
              <a:rPr lang="it-IT" sz="2800" dirty="0">
                <a:latin typeface="Consolas"/>
              </a:rPr>
            </a:br>
            <a:r>
              <a:rPr lang="it-IT" sz="2800" dirty="0">
                <a:latin typeface="Consolas"/>
              </a:rPr>
              <a:t>Booking </a:t>
            </a:r>
            <a:r>
              <a:rPr lang="it-IT" sz="2800" dirty="0" err="1">
                <a:latin typeface="Consolas"/>
              </a:rPr>
              <a:t>prenotaBatteria</a:t>
            </a:r>
            <a:r>
              <a:rPr lang="it-IT" sz="2800" dirty="0">
                <a:latin typeface="Consolas"/>
              </a:rPr>
              <a:t> = </a:t>
            </a:r>
            <a:r>
              <a:rPr lang="it-IT" sz="2800" dirty="0">
                <a:solidFill>
                  <a:srgbClr val="0000FF"/>
                </a:solidFill>
                <a:latin typeface="Consolas"/>
              </a:rPr>
              <a:t>new</a:t>
            </a:r>
            <a:r>
              <a:rPr lang="it-IT" sz="2800" dirty="0">
                <a:latin typeface="Consolas"/>
              </a:rPr>
              <a:t> Booking(stazione + </a:t>
            </a:r>
            <a:r>
              <a:rPr lang="it-IT" sz="2800" dirty="0" err="1">
                <a:latin typeface="Consolas"/>
              </a:rPr>
              <a:t>batteria,stazione,citta,Double.valueOf</a:t>
            </a:r>
            <a:r>
              <a:rPr lang="it-IT" sz="2800" dirty="0">
                <a:latin typeface="Consolas"/>
              </a:rPr>
              <a:t>(latitudine),</a:t>
            </a:r>
            <a:r>
              <a:rPr lang="it-IT" sz="2800" dirty="0" err="1">
                <a:latin typeface="Consolas"/>
              </a:rPr>
              <a:t>Double.valueOf</a:t>
            </a:r>
            <a:r>
              <a:rPr lang="it-IT" sz="2800" dirty="0">
                <a:latin typeface="Consolas"/>
              </a:rPr>
              <a:t>(longitudine)); </a:t>
            </a:r>
            <a:br>
              <a:rPr lang="it-IT" sz="2800" dirty="0">
                <a:latin typeface="Consolas"/>
              </a:rPr>
            </a:br>
            <a:r>
              <a:rPr lang="it-IT" sz="2800" dirty="0">
                <a:latin typeface="Consolas"/>
              </a:rPr>
              <a:t/>
            </a:r>
            <a:br>
              <a:rPr lang="it-IT" sz="2800" dirty="0">
                <a:latin typeface="Consolas"/>
              </a:rPr>
            </a:br>
            <a:r>
              <a:rPr lang="it-IT" sz="2800" dirty="0" err="1">
                <a:latin typeface="Consolas"/>
              </a:rPr>
              <a:t>prenotazioniRepository.saveAndFlush</a:t>
            </a:r>
            <a:r>
              <a:rPr lang="it-IT" sz="2800" dirty="0">
                <a:latin typeface="Consolas"/>
              </a:rPr>
              <a:t>(</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"/list")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listaPrenotazioni</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err="1">
                <a:solidFill>
                  <a:srgbClr val="0000FF"/>
                </a:solidFill>
                <a:latin typeface="Consolas"/>
              </a:rPr>
              <a:t>return</a:t>
            </a:r>
            <a:r>
              <a:rPr lang="it-IT" sz="2800" dirty="0">
                <a:latin typeface="Consolas"/>
              </a:rPr>
              <a:t> </a:t>
            </a:r>
            <a:r>
              <a:rPr lang="it-IT" sz="2800" dirty="0" err="1">
                <a:latin typeface="Consolas"/>
              </a:rPr>
              <a:t>prenotazioniRepository.findAll</a:t>
            </a:r>
            <a:r>
              <a:rPr lang="it-IT" sz="2800" dirty="0">
                <a:latin typeface="Consolas"/>
              </a:rPr>
              <a:t>(); </a:t>
            </a:r>
            <a:br>
              <a:rPr lang="it-IT" sz="2800" dirty="0">
                <a:latin typeface="Consolas"/>
              </a:rPr>
            </a:br>
            <a:r>
              <a:rPr lang="it-IT" sz="2800" dirty="0">
                <a:latin typeface="Consolas"/>
              </a:rPr>
              <a:t>} </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4816" y="1954181"/>
            <a:ext cx="7632848" cy="3855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77052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err="1" smtClean="0"/>
              <a:t>Binding</a:t>
            </a:r>
            <a:r>
              <a:rPr lang="it-IT" dirty="0" smtClean="0"/>
              <a:t> to data Services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728" y="2681536"/>
            <a:ext cx="9597740"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asellaDiTesto 3"/>
          <p:cNvSpPr txBox="1"/>
          <p:nvPr/>
        </p:nvSpPr>
        <p:spPr>
          <a:xfrm>
            <a:off x="742728" y="9390474"/>
            <a:ext cx="11233248" cy="2308324"/>
          </a:xfrm>
          <a:prstGeom prst="rect">
            <a:avLst/>
          </a:prstGeom>
          <a:noFill/>
        </p:spPr>
        <p:txBody>
          <a:bodyPr wrap="square" rtlCol="0">
            <a:spAutoFit/>
          </a:bodyPr>
          <a:lstStyle/>
          <a:p>
            <a:r>
              <a:rPr lang="it-IT" sz="2400" dirty="0" smtClean="0"/>
              <a:t>spring.datasource.url=</a:t>
            </a:r>
            <a:r>
              <a:rPr lang="it-IT" sz="2400" dirty="0" err="1" smtClean="0"/>
              <a:t>jdbc:mysql</a:t>
            </a:r>
            <a:r>
              <a:rPr lang="it-IT" sz="2400" dirty="0" smtClean="0"/>
              <a:t>://</a:t>
            </a:r>
            <a:r>
              <a:rPr lang="it-IT" sz="2400" u="sng" dirty="0" err="1" smtClean="0"/>
              <a:t>localhost</a:t>
            </a:r>
            <a:r>
              <a:rPr lang="it-IT" sz="2400" u="sng" dirty="0" smtClean="0"/>
              <a:t>/</a:t>
            </a:r>
            <a:r>
              <a:rPr lang="it-IT" sz="2400" u="sng" dirty="0" err="1" smtClean="0"/>
              <a:t>bookabattery_db_pws</a:t>
            </a:r>
            <a:endParaRPr lang="it-IT" sz="2400" u="sng" dirty="0" smtClean="0"/>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t>spring.datasource.username</a:t>
            </a:r>
            <a:r>
              <a:rPr lang="it-IT" sz="2400" dirty="0" smtClean="0"/>
              <a:t>=</a:t>
            </a:r>
            <a:r>
              <a:rPr lang="it-IT" sz="2400" dirty="0" err="1" smtClean="0"/>
              <a:t>bab_USER</a:t>
            </a:r>
            <a:endParaRPr lang="it-IT" sz="2400" dirty="0" smtClean="0"/>
          </a:p>
          <a:p>
            <a:r>
              <a:rPr lang="it-IT" sz="2400" dirty="0" err="1" smtClean="0"/>
              <a:t>spring.datasource.password</a:t>
            </a:r>
            <a:r>
              <a:rPr lang="it-IT" sz="2400" dirty="0" smtClean="0"/>
              <a:t>=</a:t>
            </a:r>
            <a:r>
              <a:rPr lang="it-IT" sz="2400" dirty="0" err="1" smtClean="0"/>
              <a:t>bab_USER</a:t>
            </a:r>
            <a:endParaRPr lang="it-IT" sz="2400" dirty="0" smtClean="0"/>
          </a:p>
          <a:p>
            <a:r>
              <a:rPr lang="it-IT" sz="2400" dirty="0" err="1" smtClean="0"/>
              <a:t>spring.jpa.hibernate.ddl</a:t>
            </a:r>
            <a:r>
              <a:rPr lang="it-IT" sz="2400" dirty="0" smtClean="0"/>
              <a:t>-auto: none</a:t>
            </a:r>
          </a:p>
          <a:p>
            <a:r>
              <a:rPr lang="it-IT" sz="2400" dirty="0" err="1" smtClean="0"/>
              <a:t>spring.jpa.hibernate.show_sql</a:t>
            </a:r>
            <a:r>
              <a:rPr lang="it-IT" sz="2400" dirty="0" smtClean="0"/>
              <a:t>: </a:t>
            </a:r>
            <a:r>
              <a:rPr lang="it-IT" sz="2400" dirty="0" err="1" smtClean="0"/>
              <a:t>true</a:t>
            </a:r>
            <a:endParaRPr lang="it-IT" sz="2400" dirty="0"/>
          </a:p>
        </p:txBody>
      </p:sp>
      <p:sp>
        <p:nvSpPr>
          <p:cNvPr id="16" name="CasellaDiTesto 15"/>
          <p:cNvSpPr txBox="1"/>
          <p:nvPr/>
        </p:nvSpPr>
        <p:spPr>
          <a:xfrm>
            <a:off x="742728" y="6217940"/>
            <a:ext cx="23114568" cy="2739211"/>
          </a:xfrm>
          <a:prstGeom prst="rect">
            <a:avLst/>
          </a:prstGeom>
          <a:noFill/>
        </p:spPr>
        <p:txBody>
          <a:bodyPr wrap="square" rtlCol="0">
            <a:spAutoFit/>
          </a:bodyPr>
          <a:lstStyle/>
          <a:p>
            <a:r>
              <a:rPr lang="it-IT" sz="2400" dirty="0" smtClean="0"/>
              <a:t>spring.datasource.url=jdbc:h2:mem:db;DB_CLOSE_DELAY</a:t>
            </a:r>
            <a:r>
              <a:rPr lang="it-IT" sz="2400" dirty="0"/>
              <a:t>=-1;DB_CLOSE_ON_EXIT=FALSE;MODE=</a:t>
            </a:r>
            <a:r>
              <a:rPr lang="it-IT" sz="2400" dirty="0" err="1"/>
              <a:t>MySQL;INIT</a:t>
            </a:r>
            <a:r>
              <a:rPr lang="it-IT" sz="2400" dirty="0"/>
              <a:t>=CREATE 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dirty="0"/>
              <a:t>spring.h2.console.enabled=</a:t>
            </a:r>
            <a:r>
              <a:rPr lang="it-IT" sz="2400" dirty="0" err="1"/>
              <a:t>true</a:t>
            </a:r>
            <a:r>
              <a:rPr lang="it-IT" sz="2400" dirty="0"/>
              <a:t> //</a:t>
            </a:r>
            <a:r>
              <a:rPr lang="it-IT" sz="2400" dirty="0" err="1"/>
              <a:t>Enable</a:t>
            </a:r>
            <a:r>
              <a:rPr lang="it-IT" sz="2400" dirty="0"/>
              <a:t> the console.  </a:t>
            </a:r>
          </a:p>
          <a:p>
            <a:r>
              <a:rPr lang="it-IT" sz="2400" dirty="0"/>
              <a:t>spring.h2.console.path=/h2-console</a:t>
            </a:r>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46784" y="1457400"/>
            <a:ext cx="21223074" cy="10864513"/>
          </a:xfrm>
          <a:prstGeom prst="rect">
            <a:avLst/>
          </a:prstGeom>
          <a:noFill/>
        </p:spPr>
        <p:txBody>
          <a:bodyPr wrap="square" rtlCol="0">
            <a:spAutoFit/>
          </a:bodyPr>
          <a:lstStyle/>
          <a:p>
            <a:r>
              <a:rPr lang="it-IT" sz="2800" dirty="0">
                <a:latin typeface="Consolas"/>
              </a:rPr>
              <a:t> ____          _            __ _ _</a:t>
            </a:r>
          </a:p>
          <a:p>
            <a:r>
              <a:rPr lang="it-IT" sz="2800" dirty="0">
                <a:latin typeface="Consolas"/>
              </a:rPr>
              <a:t> /\\ / ___'_ __ _ _(_)_ __  __ _ \ \ \ \</a:t>
            </a:r>
          </a:p>
          <a:p>
            <a:r>
              <a:rPr lang="it-IT" sz="2800" dirty="0">
                <a:latin typeface="Consolas"/>
              </a:rPr>
              <a:t>( ( )\___ | '_ | '_| | '_ \/ _` | \ \ \ \</a:t>
            </a:r>
          </a:p>
          <a:p>
            <a:r>
              <a:rPr lang="it-IT" sz="2800" dirty="0">
                <a:latin typeface="Consolas"/>
              </a:rPr>
              <a:t> \\/  ___)| |_)| | | | | || (_| |  ) ) ) )</a:t>
            </a:r>
          </a:p>
          <a:p>
            <a:r>
              <a:rPr lang="it-IT" sz="2800" dirty="0">
                <a:latin typeface="Consolas"/>
              </a:rPr>
              <a:t>  '  |____| .__|_| |_|_| |_\__, | / / / /</a:t>
            </a:r>
          </a:p>
          <a:p>
            <a:r>
              <a:rPr lang="it-IT" sz="2800" dirty="0">
                <a:latin typeface="Consolas"/>
              </a:rPr>
              <a:t> =========|_|==============|___/=/_/_/_/</a:t>
            </a:r>
          </a:p>
          <a:p>
            <a:r>
              <a:rPr lang="it-IT" sz="2800" dirty="0">
                <a:latin typeface="Consolas"/>
              </a:rPr>
              <a:t> :: Spring </a:t>
            </a:r>
            <a:r>
              <a:rPr lang="it-IT" sz="2800" dirty="0" err="1">
                <a:latin typeface="Consolas"/>
              </a:rPr>
              <a:t>Boot</a:t>
            </a:r>
            <a:r>
              <a:rPr lang="it-IT" sz="2800" dirty="0">
                <a:latin typeface="Consolas"/>
              </a:rPr>
              <a:t> ::        (v1.3.0.RELEASE)</a:t>
            </a:r>
          </a:p>
          <a:p>
            <a:endParaRPr lang="it-IT" sz="2800" dirty="0">
              <a:latin typeface="Consolas"/>
            </a:endParaRPr>
          </a:p>
          <a:p>
            <a:r>
              <a:rPr lang="it-IT" sz="2800" dirty="0" err="1">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initialized</a:t>
            </a:r>
            <a:r>
              <a:rPr lang="it-IT" sz="2800" dirty="0">
                <a:latin typeface="Consolas"/>
              </a:rPr>
              <a:t> with </a:t>
            </a:r>
            <a:r>
              <a:rPr lang="it-IT" sz="2800" dirty="0" err="1">
                <a:latin typeface="Consolas"/>
              </a:rPr>
              <a:t>port</a:t>
            </a:r>
            <a:r>
              <a:rPr lang="it-IT" sz="2800" dirty="0">
                <a:latin typeface="Consolas"/>
              </a:rPr>
              <a:t>(s): 7111 (http)</a:t>
            </a:r>
          </a:p>
          <a:p>
            <a:r>
              <a:rPr lang="it-IT" sz="2800" dirty="0" err="1">
                <a:latin typeface="Consolas"/>
              </a:rPr>
              <a:t>StandardService</a:t>
            </a:r>
            <a:r>
              <a:rPr lang="it-IT" sz="2800" dirty="0">
                <a:latin typeface="Consolas"/>
              </a:rPr>
              <a:t>: </a:t>
            </a:r>
            <a:r>
              <a:rPr lang="it-IT" sz="2800" dirty="0" err="1">
                <a:latin typeface="Consolas"/>
              </a:rPr>
              <a:t>Starting</a:t>
            </a:r>
            <a:r>
              <a:rPr lang="it-IT" sz="2800" dirty="0">
                <a:latin typeface="Consolas"/>
              </a:rPr>
              <a:t> service </a:t>
            </a:r>
            <a:r>
              <a:rPr lang="it-IT" sz="2800" dirty="0" err="1">
                <a:latin typeface="Consolas"/>
              </a:rPr>
              <a:t>Tomcat</a:t>
            </a:r>
            <a:endParaRPr lang="it-IT" sz="2800" dirty="0">
              <a:latin typeface="Consolas"/>
            </a:endParaRPr>
          </a:p>
          <a:p>
            <a:r>
              <a:rPr lang="it-IT" sz="2800" dirty="0" err="1">
                <a:latin typeface="Consolas"/>
              </a:rPr>
              <a:t>StandardEngine</a:t>
            </a:r>
            <a:r>
              <a:rPr lang="it-IT" sz="2800" dirty="0">
                <a:latin typeface="Consolas"/>
              </a:rPr>
              <a:t>: </a:t>
            </a:r>
            <a:r>
              <a:rPr lang="it-IT" sz="2800" dirty="0" err="1">
                <a:latin typeface="Consolas"/>
              </a:rPr>
              <a:t>Starting</a:t>
            </a:r>
            <a:r>
              <a:rPr lang="it-IT" sz="2800" dirty="0">
                <a:latin typeface="Consolas"/>
              </a:rPr>
              <a:t> </a:t>
            </a:r>
            <a:r>
              <a:rPr lang="it-IT" sz="2800" dirty="0" err="1">
                <a:latin typeface="Consolas"/>
              </a:rPr>
              <a:t>Servlet</a:t>
            </a:r>
            <a:r>
              <a:rPr lang="it-IT" sz="2800" dirty="0">
                <a:latin typeface="Consolas"/>
              </a:rPr>
              <a:t> Engine: Apache </a:t>
            </a:r>
            <a:r>
              <a:rPr lang="it-IT" sz="2800" dirty="0" err="1">
                <a:latin typeface="Consolas"/>
              </a:rPr>
              <a:t>Tomcat</a:t>
            </a:r>
            <a:r>
              <a:rPr lang="it-IT" sz="2800" dirty="0">
                <a:latin typeface="Consolas"/>
              </a:rPr>
              <a:t>/8.0.28</a:t>
            </a:r>
          </a:p>
          <a:p>
            <a:endParaRPr lang="it-IT" sz="2800" dirty="0">
              <a:latin typeface="Consolas"/>
            </a:endParaRPr>
          </a:p>
          <a:p>
            <a:r>
              <a:rPr lang="it-IT" sz="2800" dirty="0" err="1">
                <a:latin typeface="Consolas"/>
              </a:rPr>
              <a:t>VersionPrinter</a:t>
            </a:r>
            <a:r>
              <a:rPr lang="it-IT" sz="2800" dirty="0">
                <a:latin typeface="Consolas"/>
              </a:rPr>
              <a:t>: </a:t>
            </a:r>
            <a:r>
              <a:rPr lang="it-IT" sz="2800" dirty="0" err="1">
                <a:latin typeface="Consolas"/>
              </a:rPr>
              <a:t>Flyway</a:t>
            </a:r>
            <a:r>
              <a:rPr lang="it-IT" sz="2800" dirty="0">
                <a:latin typeface="Consolas"/>
              </a:rPr>
              <a:t> 3.2.1 by </a:t>
            </a:r>
            <a:r>
              <a:rPr lang="it-IT" sz="2800" dirty="0" err="1">
                <a:latin typeface="Consolas"/>
              </a:rPr>
              <a:t>Boxfuse</a:t>
            </a:r>
            <a:endParaRPr lang="it-IT" sz="2800" dirty="0">
              <a:latin typeface="Consolas"/>
            </a:endParaRPr>
          </a:p>
          <a:p>
            <a:r>
              <a:rPr lang="it-IT" sz="2800" dirty="0" err="1">
                <a:latin typeface="Consolas"/>
              </a:rPr>
              <a:t>DbSupportFactory</a:t>
            </a:r>
            <a:r>
              <a:rPr lang="it-IT" sz="2800" dirty="0">
                <a:latin typeface="Consolas"/>
              </a:rPr>
              <a:t>: Database: </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a:latin typeface="Consolas"/>
              </a:rPr>
              <a:t> (</a:t>
            </a:r>
            <a:r>
              <a:rPr lang="it-IT" sz="2800" dirty="0" err="1">
                <a:latin typeface="Consolas"/>
              </a:rPr>
              <a:t>MySQL</a:t>
            </a:r>
            <a:r>
              <a:rPr lang="it-IT" sz="2800" dirty="0">
                <a:latin typeface="Consolas"/>
              </a:rPr>
              <a:t> 5.6)</a:t>
            </a:r>
          </a:p>
          <a:p>
            <a:r>
              <a:rPr lang="it-IT" sz="2800" dirty="0" err="1">
                <a:latin typeface="Consolas"/>
              </a:rPr>
              <a:t>DbValidate</a:t>
            </a:r>
            <a:r>
              <a:rPr lang="it-IT" sz="2800" dirty="0">
                <a:latin typeface="Consolas"/>
              </a:rPr>
              <a:t>: </a:t>
            </a:r>
            <a:r>
              <a:rPr lang="it-IT" sz="2800" dirty="0" err="1">
                <a:latin typeface="Consolas"/>
              </a:rPr>
              <a:t>Validated</a:t>
            </a:r>
            <a:r>
              <a:rPr lang="it-IT" sz="2800" dirty="0">
                <a:latin typeface="Consolas"/>
              </a:rPr>
              <a:t> 7 </a:t>
            </a:r>
            <a:r>
              <a:rPr lang="it-IT" sz="2800" dirty="0" err="1">
                <a:latin typeface="Consolas"/>
              </a:rPr>
              <a:t>migrations</a:t>
            </a:r>
            <a:r>
              <a:rPr lang="it-IT" sz="2800" dirty="0">
                <a:latin typeface="Consolas"/>
              </a:rPr>
              <a:t> (</a:t>
            </a:r>
            <a:r>
              <a:rPr lang="it-IT" sz="2800" dirty="0" err="1">
                <a:latin typeface="Consolas"/>
              </a:rPr>
              <a:t>execution</a:t>
            </a:r>
            <a:r>
              <a:rPr lang="it-IT" sz="2800" dirty="0">
                <a:latin typeface="Consolas"/>
              </a:rPr>
              <a:t> time 00:00.016s)</a:t>
            </a:r>
          </a:p>
          <a:p>
            <a:r>
              <a:rPr lang="it-IT" sz="2800" dirty="0" err="1">
                <a:latin typeface="Consolas"/>
              </a:rPr>
              <a:t>MetaDataTableImpl</a:t>
            </a:r>
            <a:r>
              <a:rPr lang="it-IT" sz="2800" dirty="0">
                <a:latin typeface="Consolas"/>
              </a:rPr>
              <a:t>: </a:t>
            </a:r>
            <a:r>
              <a:rPr lang="it-IT" sz="2800" dirty="0" err="1">
                <a:latin typeface="Consolas"/>
              </a:rPr>
              <a:t>Creating</a:t>
            </a:r>
            <a:r>
              <a:rPr lang="it-IT" sz="2800" dirty="0">
                <a:latin typeface="Consolas"/>
              </a:rPr>
              <a:t> </a:t>
            </a:r>
            <a:r>
              <a:rPr lang="it-IT" sz="2800" dirty="0" err="1">
                <a:latin typeface="Consolas"/>
              </a:rPr>
              <a:t>Metadata</a:t>
            </a:r>
            <a:r>
              <a:rPr lang="it-IT" sz="2800" dirty="0">
                <a:latin typeface="Consolas"/>
              </a:rPr>
              <a:t> </a:t>
            </a:r>
            <a:r>
              <a:rPr lang="it-IT" sz="2800" dirty="0" err="1">
                <a:latin typeface="Consolas"/>
              </a:rPr>
              <a:t>table</a:t>
            </a:r>
            <a:r>
              <a:rPr lang="it-IT" sz="2800" dirty="0">
                <a:latin typeface="Consolas"/>
              </a:rPr>
              <a:t>: `bookabattery_db_</a:t>
            </a:r>
            <a:r>
              <a:rPr lang="it-IT" sz="2800" dirty="0" err="1">
                <a:latin typeface="Consolas"/>
              </a:rPr>
              <a:t>pws</a:t>
            </a:r>
            <a:r>
              <a:rPr lang="it-IT" sz="2800" dirty="0">
                <a:latin typeface="Consolas"/>
              </a:rPr>
              <a:t>`.`</a:t>
            </a:r>
            <a:r>
              <a:rPr lang="it-IT" sz="2800" dirty="0" err="1">
                <a:latin typeface="Consolas"/>
              </a:rPr>
              <a:t>schema_version</a:t>
            </a:r>
            <a:r>
              <a:rPr lang="it-IT" sz="2800" dirty="0">
                <a:latin typeface="Consolas"/>
              </a:rPr>
              <a:t>`</a:t>
            </a:r>
          </a:p>
          <a:p>
            <a:r>
              <a:rPr lang="it-IT" sz="2800" dirty="0" err="1">
                <a:latin typeface="Consolas"/>
              </a:rPr>
              <a:t>DbMigrate</a:t>
            </a:r>
            <a:r>
              <a:rPr lang="it-IT" sz="2800" dirty="0">
                <a:latin typeface="Consolas"/>
              </a:rPr>
              <a:t>: </a:t>
            </a:r>
            <a:r>
              <a:rPr lang="it-IT" sz="2800" dirty="0" err="1">
                <a:latin typeface="Consolas"/>
              </a:rPr>
              <a:t>Current</a:t>
            </a:r>
            <a:r>
              <a:rPr lang="it-IT" sz="2800" dirty="0">
                <a:latin typeface="Consolas"/>
              </a:rPr>
              <a:t> version of schema `</a:t>
            </a:r>
            <a:r>
              <a:rPr lang="it-IT" sz="2800" dirty="0" err="1">
                <a:latin typeface="Consolas"/>
              </a:rPr>
              <a:t>bookabattery_db_pws</a:t>
            </a:r>
            <a:r>
              <a:rPr lang="it-IT" sz="2800" dirty="0">
                <a:latin typeface="Consolas"/>
              </a:rPr>
              <a:t>`: &lt;&lt; </a:t>
            </a:r>
            <a:r>
              <a:rPr lang="it-IT" sz="2800" dirty="0" err="1">
                <a:latin typeface="Consolas"/>
              </a:rPr>
              <a:t>Empty</a:t>
            </a:r>
            <a:r>
              <a:rPr lang="it-IT" sz="2800" dirty="0">
                <a:latin typeface="Consolas"/>
              </a:rPr>
              <a:t> Schema &gt;&gt;</a:t>
            </a: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1 - </a:t>
            </a:r>
            <a:r>
              <a:rPr lang="it-IT" sz="2800" dirty="0" err="1">
                <a:latin typeface="Consolas"/>
              </a:rPr>
              <a:t>usersDDL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2 - </a:t>
            </a:r>
            <a:r>
              <a:rPr lang="it-IT" sz="2800" dirty="0" err="1">
                <a:latin typeface="Consolas"/>
              </a:rPr>
              <a:t>batteryInventoryDDL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3 - </a:t>
            </a:r>
            <a:r>
              <a:rPr lang="it-IT" sz="2800" dirty="0" err="1">
                <a:latin typeface="Consolas"/>
              </a:rPr>
              <a:t>usersDML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4 - </a:t>
            </a:r>
            <a:r>
              <a:rPr lang="it-IT" sz="2800" dirty="0" err="1">
                <a:latin typeface="Consolas"/>
              </a:rPr>
              <a:t>batteryInventoryDML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5 - </a:t>
            </a:r>
            <a:r>
              <a:rPr lang="it-IT" sz="2800" dirty="0" err="1">
                <a:latin typeface="Consolas"/>
              </a:rPr>
              <a:t>stationAddressDDL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6 - </a:t>
            </a:r>
            <a:r>
              <a:rPr lang="it-IT" sz="2800" dirty="0" err="1">
                <a:latin typeface="Consolas"/>
              </a:rPr>
              <a:t>stationAddressDML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7 - </a:t>
            </a:r>
            <a:r>
              <a:rPr lang="it-IT" sz="2800" dirty="0" err="1">
                <a:latin typeface="Consolas"/>
              </a:rPr>
              <a:t>bookingInfoDDL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Successfully</a:t>
            </a:r>
            <a:r>
              <a:rPr lang="it-IT" sz="2800" dirty="0">
                <a:latin typeface="Consolas"/>
              </a:rPr>
              <a:t> </a:t>
            </a:r>
            <a:r>
              <a:rPr lang="it-IT" sz="2800" dirty="0" err="1">
                <a:latin typeface="Consolas"/>
              </a:rPr>
              <a:t>applied</a:t>
            </a:r>
            <a:r>
              <a:rPr lang="it-IT" sz="2800" dirty="0">
                <a:latin typeface="Consolas"/>
              </a:rPr>
              <a:t> 7 </a:t>
            </a:r>
            <a:r>
              <a:rPr lang="it-IT" sz="2800" dirty="0" err="1">
                <a:latin typeface="Consolas"/>
              </a:rPr>
              <a:t>migrations</a:t>
            </a:r>
            <a:r>
              <a:rPr lang="it-IT" sz="2800" dirty="0">
                <a:latin typeface="Consolas"/>
              </a:rPr>
              <a:t> to schema `</a:t>
            </a:r>
            <a:r>
              <a:rPr lang="it-IT" sz="2800" dirty="0" err="1">
                <a:latin typeface="Consolas"/>
              </a:rPr>
              <a:t>bookabattery_db_pws</a:t>
            </a:r>
            <a:r>
              <a:rPr lang="it-IT" sz="2800" dirty="0">
                <a:latin typeface="Consolas"/>
              </a:rPr>
              <a:t>` (</a:t>
            </a:r>
            <a:r>
              <a:rPr lang="it-IT" sz="2800" dirty="0" err="1">
                <a:latin typeface="Consolas"/>
              </a:rPr>
              <a:t>execution</a:t>
            </a:r>
            <a:r>
              <a:rPr lang="it-IT" sz="2800" dirty="0">
                <a:latin typeface="Consolas"/>
              </a:rPr>
              <a:t> time 00:03.278s).</a:t>
            </a:r>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5055022"/>
            <a:ext cx="31323480" cy="3970318"/>
          </a:xfrm>
          <a:prstGeom prst="rect">
            <a:avLst/>
          </a:prstGeom>
          <a:noFill/>
        </p:spPr>
        <p:txBody>
          <a:bodyPr wrap="square" rtlCol="0">
            <a:spAutoFit/>
          </a:bodyPr>
          <a:lstStyle/>
          <a:p>
            <a:r>
              <a:rPr lang="it-IT" sz="2800" dirty="0" err="1">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bookABattery</a:t>
            </a:r>
            <a:r>
              <a:rPr lang="it-IT" sz="2800" dirty="0">
                <a:latin typeface="Consolas"/>
              </a:rPr>
              <a:t>/list]}"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err="1">
                <a:latin typeface="Consolas"/>
              </a:rPr>
              <a:t>bookABattery</a:t>
            </a:r>
            <a:r>
              <a:rPr lang="it-IT" sz="2800" dirty="0">
                <a:latin typeface="Consolas"/>
              </a:rPr>
              <a:t>/</a:t>
            </a:r>
            <a:r>
              <a:rPr lang="it-IT" sz="2800" dirty="0" err="1">
                <a:latin typeface="Consolas"/>
              </a:rPr>
              <a:t>addBooking</a:t>
            </a:r>
            <a:r>
              <a:rPr lang="it-IT" sz="2800" dirty="0" smtClean="0">
                <a:latin typeface="Consolas"/>
              </a:rPr>
              <a:t>/</a:t>
            </a:r>
            <a:r>
              <a:rPr lang="it-IT" sz="2800" dirty="0">
                <a:latin typeface="Consolas"/>
              </a:rPr>
              <a:t>	</a:t>
            </a:r>
            <a:r>
              <a:rPr lang="it-IT" sz="2800" dirty="0" smtClean="0">
                <a:latin typeface="Consolas"/>
              </a:rPr>
              <a:t>{</a:t>
            </a:r>
            <a:r>
              <a:rPr lang="it-IT" sz="2800" dirty="0">
                <a:latin typeface="Consolas"/>
              </a:rPr>
              <a:t>stazione}/{batteria}/{citta}/{latitudine}/{longitudine</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stationAddresses</a:t>
            </a:r>
            <a:r>
              <a:rPr lang="it-IT" sz="2800" dirty="0">
                <a:latin typeface="Consolas"/>
              </a:rPr>
              <a:t>],</a:t>
            </a:r>
            <a:r>
              <a:rPr lang="it-IT" sz="2800" dirty="0" err="1">
                <a:latin typeface="Consolas"/>
              </a:rPr>
              <a:t>methods</a:t>
            </a:r>
            <a:r>
              <a:rPr lang="it-IT" sz="2800" dirty="0">
                <a:latin typeface="Consolas"/>
              </a:rPr>
              <a:t>=[GET]}"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findNearestStation</a:t>
            </a:r>
            <a:r>
              <a:rPr lang="it-IT" sz="2800" dirty="0">
                <a:latin typeface="Consolas"/>
              </a:rPr>
              <a:t>/{latitudine}/{longitudine}/{distanza}],</a:t>
            </a:r>
            <a:r>
              <a:rPr lang="it-IT" sz="2800" dirty="0" err="1">
                <a:latin typeface="Consolas"/>
              </a:rPr>
              <a:t>methods</a:t>
            </a:r>
            <a:r>
              <a:rPr lang="it-IT" sz="2800" dirty="0">
                <a:latin typeface="Consolas"/>
              </a:rPr>
              <a:t>=[GET]}" </a:t>
            </a:r>
            <a:r>
              <a:rPr lang="it-IT" sz="2800" dirty="0" smtClean="0">
                <a:latin typeface="Consolas"/>
              </a:rPr>
              <a:t>…..</a:t>
            </a:r>
          </a:p>
          <a:p>
            <a:endParaRPr lang="it-IT" sz="2800" dirty="0">
              <a:latin typeface="Consolas"/>
            </a:endParaRP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477119"/>
            <a:ext cx="20810312" cy="10864513"/>
          </a:xfrm>
          <a:prstGeom prst="rect">
            <a:avLst/>
          </a:prstGeom>
          <a:noFill/>
        </p:spPr>
        <p:txBody>
          <a:bodyPr wrap="square" rtlCol="0">
            <a:spAutoFit/>
          </a:bodyPr>
          <a:lstStyle/>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"{[/trace || /</a:t>
            </a:r>
            <a:r>
              <a:rPr lang="it-IT" sz="2800" dirty="0" err="1" smtClean="0">
                <a:latin typeface="Consolas"/>
              </a:rPr>
              <a:t>trace.json</a:t>
            </a:r>
            <a:endParaRPr lang="it-IT" sz="2800" dirty="0" smtClean="0">
              <a:latin typeface="Consolas"/>
            </a:endParaRP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flyway</a:t>
            </a:r>
            <a:r>
              <a:rPr lang="it-IT" sz="2800" dirty="0">
                <a:latin typeface="Consolas"/>
              </a:rPr>
              <a:t> || /</a:t>
            </a:r>
            <a:r>
              <a:rPr lang="it-IT" sz="2800" dirty="0" err="1" smtClean="0">
                <a:latin typeface="Consolas"/>
              </a:rPr>
              <a:t>flyway.json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mappings</a:t>
            </a:r>
            <a:r>
              <a:rPr lang="it-IT" sz="2800" dirty="0">
                <a:latin typeface="Consolas"/>
              </a:rPr>
              <a:t> || /</a:t>
            </a:r>
            <a:r>
              <a:rPr lang="it-IT" sz="2800" dirty="0" err="1" smtClean="0">
                <a:latin typeface="Consolas"/>
              </a:rPr>
              <a:t>mappings.json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metrics</a:t>
            </a:r>
            <a:r>
              <a:rPr lang="it-IT" sz="2800" dirty="0">
                <a:latin typeface="Consolas"/>
              </a:rPr>
              <a:t> || /</a:t>
            </a:r>
            <a:r>
              <a:rPr lang="it-IT" sz="2800" dirty="0" err="1" smtClean="0">
                <a:latin typeface="Consolas"/>
              </a:rPr>
              <a:t>metrics.json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beans</a:t>
            </a:r>
            <a:r>
              <a:rPr lang="it-IT" sz="2800" dirty="0">
                <a:latin typeface="Consolas"/>
              </a:rPr>
              <a:t> || /</a:t>
            </a:r>
            <a:r>
              <a:rPr lang="it-IT" sz="2800" dirty="0" err="1" smtClean="0">
                <a:latin typeface="Consolas"/>
              </a:rPr>
              <a:t>beans.json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health</a:t>
            </a:r>
            <a:r>
              <a:rPr lang="it-IT" sz="2800" dirty="0">
                <a:latin typeface="Consolas"/>
              </a:rPr>
              <a:t> || /</a:t>
            </a:r>
            <a:r>
              <a:rPr lang="it-IT" sz="2800" dirty="0" err="1" smtClean="0">
                <a:latin typeface="Consolas"/>
              </a:rPr>
              <a:t>health.json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env</a:t>
            </a:r>
            <a:r>
              <a:rPr lang="it-IT" sz="2800" dirty="0">
                <a:latin typeface="Consolas"/>
              </a:rPr>
              <a:t> || /</a:t>
            </a:r>
            <a:r>
              <a:rPr lang="it-IT" sz="2800" dirty="0" err="1">
                <a:latin typeface="Consolas"/>
              </a:rPr>
              <a:t>env.json</a:t>
            </a:r>
            <a:r>
              <a:rPr lang="it-IT" sz="2800" dirty="0" smtClean="0">
                <a:latin typeface="Consolas"/>
              </a:rPr>
              <a:t>]</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autoconfig</a:t>
            </a:r>
            <a:r>
              <a:rPr lang="it-IT" sz="2800" dirty="0">
                <a:latin typeface="Consolas"/>
              </a:rPr>
              <a:t> || /</a:t>
            </a:r>
            <a:r>
              <a:rPr lang="it-IT" sz="2800" dirty="0" err="1" smtClean="0">
                <a:latin typeface="Consolas"/>
              </a:rPr>
              <a:t>autoconfig.json</a:t>
            </a:r>
            <a:endParaRPr lang="it-IT" sz="2800" dirty="0" smtClean="0">
              <a:latin typeface="Consolas"/>
            </a:endParaRPr>
          </a:p>
          <a:p>
            <a:r>
              <a:rPr lang="it-IT" sz="2800" dirty="0" smtClean="0">
                <a:latin typeface="Consolas"/>
              </a:rPr>
              <a:t> </a:t>
            </a:r>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"{[/info || /</a:t>
            </a:r>
            <a:r>
              <a:rPr lang="it-IT" sz="2800" dirty="0" err="1" smtClean="0">
                <a:latin typeface="Consolas"/>
              </a:rPr>
              <a:t>info.json</a:t>
            </a:r>
            <a:r>
              <a:rPr lang="it-IT" sz="2800" dirty="0" smtClean="0">
                <a:latin typeface="Consolas"/>
              </a:rPr>
              <a:t> </a:t>
            </a:r>
          </a:p>
          <a:p>
            <a:endParaRPr lang="it-IT" sz="2800" dirty="0">
              <a:latin typeface="Consolas"/>
            </a:endParaRPr>
          </a:p>
          <a:p>
            <a:r>
              <a:rPr lang="it-IT" sz="2800" dirty="0" err="1" smtClean="0">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started</a:t>
            </a:r>
            <a:r>
              <a:rPr lang="it-IT" sz="2800" dirty="0">
                <a:latin typeface="Consolas"/>
              </a:rPr>
              <a:t> on </a:t>
            </a:r>
            <a:r>
              <a:rPr lang="it-IT" sz="2800" dirty="0" err="1">
                <a:latin typeface="Consolas"/>
              </a:rPr>
              <a:t>port</a:t>
            </a:r>
            <a:r>
              <a:rPr lang="it-IT" sz="2800" dirty="0">
                <a:latin typeface="Consolas"/>
              </a:rPr>
              <a:t>(s): 7111 (http)</a:t>
            </a:r>
          </a:p>
          <a:p>
            <a:endParaRPr lang="it-IT" sz="2800" dirty="0">
              <a:latin typeface="Consolas"/>
            </a:endParaRPr>
          </a:p>
          <a:p>
            <a:r>
              <a:rPr lang="it-IT" sz="2800" dirty="0" smtClean="0">
                <a:latin typeface="Consolas"/>
              </a:rPr>
              <a:t>  	</a:t>
            </a:r>
            <a:r>
              <a:rPr lang="it-IT" sz="2800" dirty="0" err="1" smtClean="0">
                <a:latin typeface="Consolas"/>
              </a:rPr>
              <a:t>cloud.services.mySqlBackingServices.connection.jdbcurl</a:t>
            </a:r>
            <a:r>
              <a:rPr lang="it-IT" sz="2800" dirty="0" smtClean="0">
                <a:latin typeface="Consolas"/>
              </a:rPr>
              <a:t> </a:t>
            </a:r>
            <a:r>
              <a:rPr lang="it-IT" sz="2800" dirty="0">
                <a:latin typeface="Consolas"/>
              </a:rPr>
              <a:t>JDBC URL= </a:t>
            </a:r>
            <a:r>
              <a:rPr lang="it-IT" sz="2800" dirty="0" smtClean="0">
                <a:latin typeface="Consolas"/>
              </a:rPr>
              <a:t>NOT IN A CLOUD ENV</a:t>
            </a:r>
            <a:endParaRPr lang="it-IT" sz="2800" dirty="0">
              <a:latin typeface="Consolas"/>
            </a:endParaRPr>
          </a:p>
          <a:p>
            <a:endParaRPr lang="it-IT" sz="2800" dirty="0">
              <a:latin typeface="Consolas"/>
            </a:endParaRPr>
          </a:p>
          <a:p>
            <a:r>
              <a:rPr lang="it-IT" sz="2800" dirty="0">
                <a:latin typeface="Consolas"/>
              </a:rPr>
              <a:t> </a:t>
            </a:r>
            <a:r>
              <a:rPr lang="it-IT" sz="2800" dirty="0" smtClean="0">
                <a:latin typeface="Consolas"/>
              </a:rPr>
              <a:t>	DATASOURCE </a:t>
            </a:r>
            <a:r>
              <a:rPr lang="it-IT" sz="2800" dirty="0">
                <a:latin typeface="Consolas"/>
              </a:rPr>
              <a:t>URL=</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smtClean="0">
                <a:latin typeface="Consolas"/>
              </a:rPr>
              <a:t>.</a:t>
            </a:r>
            <a:endParaRPr lang="it-IT" sz="2800" dirty="0">
              <a:latin typeface="Consolas"/>
            </a:endParaRPr>
          </a:p>
          <a:p>
            <a:endParaRPr lang="it-IT" sz="2800" dirty="0">
              <a:latin typeface="Consolas"/>
            </a:endParaRPr>
          </a:p>
          <a:p>
            <a:r>
              <a:rPr lang="it-IT" sz="2800" dirty="0" smtClean="0">
                <a:latin typeface="Consolas"/>
              </a:rPr>
              <a:t>INFO </a:t>
            </a:r>
            <a:r>
              <a:rPr lang="it-IT" sz="2800" dirty="0">
                <a:latin typeface="Consolas"/>
              </a:rPr>
              <a:t>[</a:t>
            </a:r>
            <a:r>
              <a:rPr lang="it-IT" sz="2800" dirty="0" err="1">
                <a:latin typeface="Consolas"/>
              </a:rPr>
              <a:t>main</a:t>
            </a:r>
            <a:r>
              <a:rPr lang="it-IT" sz="2800" dirty="0">
                <a:latin typeface="Consolas"/>
              </a:rPr>
              <a:t>] --- Application: </a:t>
            </a:r>
            <a:r>
              <a:rPr lang="it-IT" sz="2800" dirty="0" err="1">
                <a:latin typeface="Consolas"/>
              </a:rPr>
              <a:t>Started</a:t>
            </a:r>
            <a:r>
              <a:rPr lang="it-IT" sz="2800" dirty="0">
                <a:latin typeface="Consolas"/>
              </a:rPr>
              <a:t> Application in 12.083 </a:t>
            </a:r>
            <a:r>
              <a:rPr lang="it-IT" sz="2800" dirty="0" err="1">
                <a:latin typeface="Consolas"/>
              </a:rPr>
              <a:t>seconds</a:t>
            </a:r>
            <a:r>
              <a:rPr lang="it-IT" sz="2800" dirty="0">
                <a:latin typeface="Consolas"/>
              </a:rPr>
              <a:t> (JVM </a:t>
            </a:r>
            <a:r>
              <a:rPr lang="it-IT" sz="2800" dirty="0" err="1">
                <a:latin typeface="Consolas"/>
              </a:rPr>
              <a:t>running</a:t>
            </a:r>
            <a:r>
              <a:rPr lang="it-IT" sz="2800" dirty="0">
                <a:latin typeface="Consolas"/>
              </a:rPr>
              <a:t> for 16.066)</a:t>
            </a:r>
          </a:p>
        </p:txBody>
      </p:sp>
      <p:sp>
        <p:nvSpPr>
          <p:cNvPr id="9" name="Freccia in giù 8"/>
          <p:cNvSpPr/>
          <p:nvPr/>
        </p:nvSpPr>
        <p:spPr bwMode="auto">
          <a:xfrm rot="5400000">
            <a:off x="9044255" y="857325"/>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Freccia in giù 9"/>
          <p:cNvSpPr/>
          <p:nvPr/>
        </p:nvSpPr>
        <p:spPr bwMode="auto">
          <a:xfrm rot="5400000">
            <a:off x="14736309" y="8493577"/>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Freccia in giù 10"/>
          <p:cNvSpPr/>
          <p:nvPr/>
        </p:nvSpPr>
        <p:spPr bwMode="auto">
          <a:xfrm rot="5400000">
            <a:off x="18310340" y="9364484"/>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012134767"/>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13004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dirty="0" smtClean="0"/>
              <a:t> </a:t>
            </a:r>
            <a:r>
              <a:rPr lang="it-IT" sz="2800" b="1" dirty="0" err="1"/>
              <a:t>Introduction</a:t>
            </a:r>
            <a:r>
              <a:rPr lang="it-IT" sz="2800" b="1" dirty="0"/>
              <a:t> to </a:t>
            </a:r>
            <a:r>
              <a:rPr lang="it-IT" sz="2800" b="1" dirty="0" err="1"/>
              <a:t>Docker</a:t>
            </a:r>
            <a:endParaRPr lang="it-IT" sz="2800" b="1" dirty="0"/>
          </a:p>
          <a:p>
            <a:pPr marL="0" indent="0">
              <a:buNone/>
            </a:pPr>
            <a:r>
              <a:rPr lang="en-US" sz="2800" dirty="0" err="1"/>
              <a:t>Docker</a:t>
            </a:r>
            <a:r>
              <a:rPr lang="en-US" sz="2800" dirty="0"/>
              <a:t> is a </a:t>
            </a:r>
            <a:r>
              <a:rPr lang="en-US" sz="2800" dirty="0" smtClean="0"/>
              <a:t>way </a:t>
            </a:r>
            <a:r>
              <a:rPr lang="en-US" sz="2800" dirty="0"/>
              <a:t>to containerize applications </a:t>
            </a:r>
            <a:r>
              <a:rPr lang="en-US" sz="2800" strike="sngStrike" dirty="0"/>
              <a:t>that is becomingly increasingly popular</a:t>
            </a:r>
            <a:r>
              <a:rPr lang="en-US" sz="2800" dirty="0"/>
              <a:t>. </a:t>
            </a:r>
            <a:endParaRPr lang="en-US" sz="2800" dirty="0" smtClean="0"/>
          </a:p>
          <a:p>
            <a:pPr marL="0" indent="0">
              <a:buNone/>
            </a:pPr>
            <a:r>
              <a:rPr lang="en-US" sz="2800" dirty="0" smtClean="0"/>
              <a:t>It </a:t>
            </a:r>
            <a:r>
              <a:rPr lang="en-US" sz="2800" dirty="0"/>
              <a:t>allows </a:t>
            </a:r>
            <a:r>
              <a:rPr lang="en-US" sz="2800" dirty="0" smtClean="0"/>
              <a:t>to package a </a:t>
            </a:r>
            <a:r>
              <a:rPr lang="en-US" sz="2800" dirty="0" err="1" smtClean="0"/>
              <a:t>microservice</a:t>
            </a:r>
            <a:r>
              <a:rPr lang="en-US" sz="2800" dirty="0" smtClean="0"/>
              <a:t> </a:t>
            </a:r>
            <a:r>
              <a:rPr lang="en-US" sz="2800" dirty="0"/>
              <a:t>in a standardized portable format </a:t>
            </a:r>
            <a:r>
              <a:rPr lang="en-US" sz="2800" strike="sngStrike" dirty="0"/>
              <a:t>that’s</a:t>
            </a:r>
            <a:r>
              <a:rPr lang="en-US" sz="2800" dirty="0"/>
              <a:t> independent of the technology used to</a:t>
            </a:r>
          </a:p>
          <a:p>
            <a:pPr marL="0" indent="0">
              <a:buNone/>
            </a:pPr>
            <a:r>
              <a:rPr lang="en-US" sz="2800" dirty="0"/>
              <a:t>implement the service. </a:t>
            </a:r>
            <a:r>
              <a:rPr lang="en-US" sz="2800" strike="sngStrike" dirty="0"/>
              <a:t>At runtime it provides a high degree of isolation between different services</a:t>
            </a:r>
            <a:r>
              <a:rPr lang="en-US" sz="2800" dirty="0"/>
              <a:t>. However,</a:t>
            </a:r>
          </a:p>
          <a:p>
            <a:pPr marL="0" indent="0">
              <a:buNone/>
            </a:pPr>
            <a:r>
              <a:rPr lang="en-US" sz="2800" dirty="0"/>
              <a:t>unlike virtual </a:t>
            </a:r>
            <a:r>
              <a:rPr lang="en-US" sz="2800" dirty="0" smtClean="0"/>
              <a:t>machines, </a:t>
            </a:r>
            <a:r>
              <a:rPr lang="en-US" sz="2800" dirty="0" err="1" smtClean="0"/>
              <a:t>Docker</a:t>
            </a:r>
            <a:r>
              <a:rPr lang="en-US" sz="2800" dirty="0" smtClean="0"/>
              <a:t> </a:t>
            </a:r>
            <a:r>
              <a:rPr lang="en-US" sz="2800" dirty="0"/>
              <a:t>containers are extremely lightweight and as a result can be built and started</a:t>
            </a:r>
          </a:p>
          <a:p>
            <a:pPr marL="0" indent="0">
              <a:buNone/>
            </a:pPr>
            <a:r>
              <a:rPr lang="en-US" sz="2800" dirty="0"/>
              <a:t>extremely quickly. </a:t>
            </a:r>
            <a:endParaRPr lang="en-US" sz="2800" dirty="0" smtClean="0"/>
          </a:p>
          <a:p>
            <a:pPr marL="0" indent="0">
              <a:buNone/>
            </a:pPr>
            <a:r>
              <a:rPr lang="en-US" sz="2800" dirty="0" smtClean="0"/>
              <a:t>A </a:t>
            </a:r>
            <a:r>
              <a:rPr lang="en-US" sz="2800" dirty="0"/>
              <a:t>container can typically be built in just a few seconds and starting a container simply</a:t>
            </a:r>
          </a:p>
          <a:p>
            <a:pPr marL="0" indent="0">
              <a:buNone/>
            </a:pPr>
            <a:r>
              <a:rPr lang="en-US" sz="2800" dirty="0"/>
              <a:t>consists of starting the service’s process(</a:t>
            </a:r>
            <a:r>
              <a:rPr lang="en-US" sz="2800" dirty="0" err="1"/>
              <a:t>es</a:t>
            </a:r>
            <a:r>
              <a:rPr lang="en-US" sz="2800" dirty="0" smtClean="0"/>
              <a:t>).</a:t>
            </a:r>
          </a:p>
          <a:p>
            <a:pPr marL="0" indent="0">
              <a:buNone/>
            </a:pPr>
            <a:r>
              <a:rPr lang="en-US" sz="2800" dirty="0" err="1" smtClean="0"/>
              <a:t>Docker</a:t>
            </a:r>
            <a:r>
              <a:rPr lang="en-US" sz="2800" dirty="0" smtClean="0"/>
              <a:t> </a:t>
            </a:r>
            <a:r>
              <a:rPr lang="en-US" sz="2800" dirty="0"/>
              <a:t>runs on a variety of platforms. It runs natively on Linux. You can also run </a:t>
            </a:r>
            <a:r>
              <a:rPr lang="en-US" sz="2800" dirty="0" err="1"/>
              <a:t>Docker</a:t>
            </a:r>
            <a:r>
              <a:rPr lang="en-US" sz="2800" dirty="0"/>
              <a:t> on Windows and Mac</a:t>
            </a:r>
          </a:p>
          <a:p>
            <a:pPr marL="0" indent="0">
              <a:buNone/>
            </a:pPr>
            <a:r>
              <a:rPr lang="en-US" sz="2800" dirty="0"/>
              <a:t>OSX using Boot2Docker, which runs the </a:t>
            </a:r>
            <a:r>
              <a:rPr lang="en-US" sz="2800" dirty="0" err="1"/>
              <a:t>Docker</a:t>
            </a:r>
            <a:r>
              <a:rPr lang="en-US" sz="2800" dirty="0"/>
              <a:t> daemon in a </a:t>
            </a:r>
            <a:r>
              <a:rPr lang="en-US" sz="2800" dirty="0" err="1"/>
              <a:t>VirtualBox</a:t>
            </a:r>
            <a:r>
              <a:rPr lang="en-US" sz="2800" dirty="0"/>
              <a:t> VM. </a:t>
            </a:r>
            <a:endParaRPr lang="en-US" sz="2800" dirty="0" smtClean="0"/>
          </a:p>
          <a:p>
            <a:pPr marL="0" indent="0">
              <a:buNone/>
            </a:pPr>
            <a:r>
              <a:rPr lang="en-US" sz="2800" dirty="0" smtClean="0"/>
              <a:t>Some </a:t>
            </a:r>
            <a:r>
              <a:rPr lang="en-US" sz="2800" dirty="0"/>
              <a:t>clouds also have </a:t>
            </a:r>
            <a:r>
              <a:rPr lang="en-US" sz="2800" dirty="0" smtClean="0"/>
              <a:t>added extra </a:t>
            </a:r>
            <a:r>
              <a:rPr lang="en-US" sz="2800" dirty="0"/>
              <a:t>support for </a:t>
            </a:r>
            <a:r>
              <a:rPr lang="en-US" sz="2800" dirty="0" err="1"/>
              <a:t>Docker</a:t>
            </a:r>
            <a:r>
              <a:rPr lang="en-US" sz="2800" strike="sngStrike" dirty="0"/>
              <a:t>. For example, not only can you run </a:t>
            </a:r>
            <a:r>
              <a:rPr lang="en-US" sz="2800" strike="sngStrike" dirty="0" err="1"/>
              <a:t>Docker</a:t>
            </a:r>
            <a:r>
              <a:rPr lang="en-US" sz="2800" strike="sngStrike" dirty="0"/>
              <a:t> inside your EC2 instances but you can also</a:t>
            </a:r>
          </a:p>
          <a:p>
            <a:pPr marL="0" indent="0">
              <a:buNone/>
            </a:pPr>
            <a:r>
              <a:rPr lang="en-US" sz="2800" strike="sngStrike" dirty="0"/>
              <a:t>use Elastic Beanstalk to run </a:t>
            </a:r>
            <a:r>
              <a:rPr lang="en-US" sz="2800" strike="sngStrike" dirty="0" err="1"/>
              <a:t>Docker</a:t>
            </a:r>
            <a:r>
              <a:rPr lang="en-US" sz="2800" strike="sngStrike" dirty="0"/>
              <a:t> containers. Amazon also recently announced the Amazon EC2 Container</a:t>
            </a:r>
          </a:p>
          <a:p>
            <a:pPr marL="0" indent="0">
              <a:buNone/>
            </a:pPr>
            <a:r>
              <a:rPr lang="en-US" sz="2800" strike="sngStrike" dirty="0"/>
              <a:t>Service, which is a hosted </a:t>
            </a:r>
            <a:r>
              <a:rPr lang="en-US" sz="2800" strike="sngStrike" dirty="0" err="1"/>
              <a:t>Docker</a:t>
            </a:r>
            <a:r>
              <a:rPr lang="en-US" sz="2800" strike="sngStrike" dirty="0"/>
              <a:t> container management service. Google Cloud also has support for </a:t>
            </a:r>
            <a:r>
              <a:rPr lang="en-US" sz="2800" strike="sngStrike" dirty="0" err="1"/>
              <a:t>Docker</a:t>
            </a:r>
            <a:r>
              <a:rPr lang="en-US" sz="2800" strike="sngStrike" dirty="0"/>
              <a:t>.</a:t>
            </a:r>
          </a:p>
          <a:p>
            <a:pPr marL="0" indent="0">
              <a:buNone/>
            </a:pPr>
            <a:r>
              <a:rPr lang="en-US" sz="2800" dirty="0" smtClean="0"/>
              <a:t>The </a:t>
            </a:r>
            <a:r>
              <a:rPr lang="en-US" sz="2800" dirty="0"/>
              <a:t>two main </a:t>
            </a:r>
            <a:r>
              <a:rPr lang="en-US" sz="2800" dirty="0" err="1"/>
              <a:t>Docker</a:t>
            </a:r>
            <a:r>
              <a:rPr lang="en-US" sz="2800" dirty="0"/>
              <a:t> concepts are </a:t>
            </a:r>
            <a:endParaRPr lang="en-US" sz="2800" dirty="0" smtClean="0"/>
          </a:p>
          <a:p>
            <a:pPr marL="0" indent="0">
              <a:buNone/>
            </a:pPr>
            <a:r>
              <a:rPr lang="en-US" sz="2800" dirty="0"/>
              <a:t>	</a:t>
            </a:r>
            <a:r>
              <a:rPr lang="en-US" sz="2800" b="1" dirty="0" smtClean="0"/>
              <a:t>image</a:t>
            </a:r>
            <a:r>
              <a:rPr lang="en-US" sz="2800" dirty="0"/>
              <a:t>, which is a portable application packaging </a:t>
            </a:r>
            <a:r>
              <a:rPr lang="en-US" sz="2800" dirty="0" smtClean="0"/>
              <a:t>format,</a:t>
            </a:r>
          </a:p>
          <a:p>
            <a:pPr marL="0" indent="0">
              <a:buNone/>
            </a:pPr>
            <a:r>
              <a:rPr lang="en-US" sz="2800" dirty="0"/>
              <a:t>	</a:t>
            </a:r>
            <a:r>
              <a:rPr lang="en-US" sz="2800" dirty="0" smtClean="0"/>
              <a:t>and </a:t>
            </a:r>
            <a:r>
              <a:rPr lang="en-US" sz="2800" b="1" dirty="0" smtClean="0"/>
              <a:t>container, </a:t>
            </a:r>
            <a:r>
              <a:rPr lang="en-US" sz="2800" dirty="0" smtClean="0"/>
              <a:t>which </a:t>
            </a:r>
            <a:r>
              <a:rPr lang="en-US" sz="2800" dirty="0"/>
              <a:t>is a running image and consists of one or more sandboxed processes</a:t>
            </a:r>
            <a:r>
              <a:rPr lang="en-US" sz="2800" strike="sngStrike" dirty="0"/>
              <a:t>. Let’s first look at how images</a:t>
            </a:r>
          </a:p>
          <a:p>
            <a:pPr marL="0" indent="0">
              <a:buNone/>
            </a:pPr>
            <a:r>
              <a:rPr lang="it-IT" sz="2800" dirty="0"/>
              <a:t>work.</a:t>
            </a:r>
            <a:endParaRPr lang="it-IT" sz="2800" dirty="0" smtClean="0"/>
          </a:p>
          <a:p>
            <a:endParaRPr lang="it-IT" sz="2800" dirty="0"/>
          </a:p>
        </p:txBody>
      </p:sp>
    </p:spTree>
    <p:extLst>
      <p:ext uri="{BB962C8B-B14F-4D97-AF65-F5344CB8AC3E}">
        <p14:creationId xmlns:p14="http://schemas.microsoft.com/office/powerpoint/2010/main" val="182891505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r>
              <a:rPr lang="it-IT" smtClean="0"/>
              <a:t>Luigi Bennardis</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b="1" dirty="0" err="1" smtClean="0"/>
              <a:t>Docker</a:t>
            </a:r>
            <a:r>
              <a:rPr lang="it-IT" sz="2800" b="1" dirty="0" smtClean="0"/>
              <a:t> image</a:t>
            </a:r>
          </a:p>
          <a:p>
            <a:pPr marL="0" indent="0" algn="just">
              <a:buNone/>
            </a:pPr>
            <a:r>
              <a:rPr lang="en-US" sz="2400" dirty="0" smtClean="0"/>
              <a:t>A </a:t>
            </a:r>
            <a:r>
              <a:rPr lang="en-US" sz="2400" dirty="0" err="1"/>
              <a:t>Docker</a:t>
            </a:r>
            <a:r>
              <a:rPr lang="en-US" sz="2400" dirty="0"/>
              <a:t> image is read-only file system image of an operating system and an application</a:t>
            </a:r>
            <a:r>
              <a:rPr lang="en-US" sz="2400" strike="sngStrike" dirty="0"/>
              <a:t>. It’s analogous to </a:t>
            </a:r>
            <a:r>
              <a:rPr lang="en-US" sz="2400" strike="sngStrike" dirty="0" smtClean="0"/>
              <a:t>an AWS </a:t>
            </a:r>
            <a:r>
              <a:rPr lang="en-US" sz="2400" strike="sngStrike" dirty="0"/>
              <a:t>EC2 AMI</a:t>
            </a:r>
            <a:r>
              <a:rPr lang="en-US" sz="2400" dirty="0" smtClean="0"/>
              <a:t>.</a:t>
            </a:r>
          </a:p>
          <a:p>
            <a:pPr marL="0" indent="0" algn="just">
              <a:buNone/>
            </a:pPr>
            <a:r>
              <a:rPr lang="en-US" sz="2400" dirty="0" smtClean="0"/>
              <a:t>An </a:t>
            </a:r>
            <a:r>
              <a:rPr lang="en-US" sz="2400" dirty="0"/>
              <a:t>image is self-contained and will run on any </a:t>
            </a:r>
            <a:r>
              <a:rPr lang="en-US" sz="2400" dirty="0" err="1"/>
              <a:t>Docker</a:t>
            </a:r>
            <a:r>
              <a:rPr lang="en-US" sz="2400" dirty="0"/>
              <a:t> installation. </a:t>
            </a:r>
            <a:endParaRPr lang="en-US" sz="2400" dirty="0" smtClean="0"/>
          </a:p>
          <a:p>
            <a:pPr marL="0" indent="0" algn="just">
              <a:buNone/>
            </a:pPr>
            <a:r>
              <a:rPr lang="en-US" sz="2400" dirty="0" smtClean="0"/>
              <a:t>You </a:t>
            </a:r>
            <a:r>
              <a:rPr lang="en-US" sz="2400" dirty="0"/>
              <a:t>can create an </a:t>
            </a:r>
            <a:r>
              <a:rPr lang="en-US" sz="2400" dirty="0" smtClean="0"/>
              <a:t>image from </a:t>
            </a:r>
            <a:r>
              <a:rPr lang="en-US" sz="2400" dirty="0"/>
              <a:t>scratch but normally an image is created by starting a container from existing base image, installing</a:t>
            </a:r>
          </a:p>
          <a:p>
            <a:pPr marL="0" indent="0" algn="just">
              <a:buNone/>
            </a:pPr>
            <a:r>
              <a:rPr lang="en-US" sz="2400" dirty="0"/>
              <a:t>applications by executing the same kinds of commands you would use when configuring a regular machine,</a:t>
            </a:r>
          </a:p>
          <a:p>
            <a:pPr marL="0" indent="0" algn="just">
              <a:buNone/>
            </a:pPr>
            <a:r>
              <a:rPr lang="en-US" sz="2400" dirty="0"/>
              <a:t>such as apt-get install –y and then saving the container as a new image. </a:t>
            </a:r>
            <a:endParaRPr lang="en-US" sz="2400" dirty="0" smtClean="0"/>
          </a:p>
          <a:p>
            <a:pPr marL="0" indent="0" algn="just">
              <a:buNone/>
            </a:pPr>
            <a:r>
              <a:rPr lang="en-US" sz="2400" dirty="0" smtClean="0"/>
              <a:t>For </a:t>
            </a:r>
            <a:r>
              <a:rPr lang="en-US" sz="2400" dirty="0"/>
              <a:t>example, to create an </a:t>
            </a:r>
            <a:r>
              <a:rPr lang="en-US" sz="2400" dirty="0" smtClean="0"/>
              <a:t>image containing </a:t>
            </a:r>
            <a:r>
              <a:rPr lang="en-US" sz="2400" dirty="0"/>
              <a:t>a Spring Boot based application, you could start from a vanilla Ubuntu image, install the JDK and</a:t>
            </a:r>
          </a:p>
          <a:p>
            <a:pPr marL="0" indent="0" algn="just">
              <a:buNone/>
            </a:pPr>
            <a:r>
              <a:rPr lang="en-US" sz="2400" dirty="0" smtClean="0"/>
              <a:t>then </a:t>
            </a:r>
            <a:r>
              <a:rPr lang="en-US" sz="2400" dirty="0"/>
              <a:t>install the executable JAR.</a:t>
            </a:r>
          </a:p>
          <a:p>
            <a:pPr marL="0" indent="0" algn="just">
              <a:buNone/>
            </a:pPr>
            <a:r>
              <a:rPr lang="en-US" sz="2400" strike="sngStrike" dirty="0"/>
              <a:t>In many ways, building a </a:t>
            </a:r>
            <a:r>
              <a:rPr lang="en-US" sz="2400" strike="sngStrike" dirty="0" err="1"/>
              <a:t>Docker</a:t>
            </a:r>
            <a:r>
              <a:rPr lang="en-US" sz="2400" strike="sngStrike" dirty="0"/>
              <a:t> image is similar to building an AMI. However, while an AMI is a blob of bits</a:t>
            </a:r>
            <a:r>
              <a:rPr lang="en-US" sz="2400" dirty="0"/>
              <a:t>,</a:t>
            </a:r>
          </a:p>
          <a:p>
            <a:pPr marL="0" indent="0" algn="just">
              <a:buNone/>
            </a:pPr>
            <a:r>
              <a:rPr lang="en-US" sz="2400" dirty="0"/>
              <a:t>a </a:t>
            </a:r>
            <a:r>
              <a:rPr lang="en-US" sz="2400" dirty="0" err="1"/>
              <a:t>Docker</a:t>
            </a:r>
            <a:r>
              <a:rPr lang="en-US" sz="2400" dirty="0"/>
              <a:t> image has a layered structure that dramatically reduces the amount of time needed to build and</a:t>
            </a:r>
          </a:p>
          <a:p>
            <a:pPr marL="0" indent="0" algn="just">
              <a:buNone/>
            </a:pPr>
            <a:r>
              <a:rPr lang="en-US" sz="2400" dirty="0"/>
              <a:t>deploy a </a:t>
            </a:r>
            <a:r>
              <a:rPr lang="en-US" sz="2400" dirty="0" err="1"/>
              <a:t>Docker</a:t>
            </a:r>
            <a:r>
              <a:rPr lang="en-US" sz="2400" dirty="0"/>
              <a:t> image. </a:t>
            </a:r>
            <a:endParaRPr lang="en-US" sz="2400" dirty="0" smtClean="0"/>
          </a:p>
          <a:p>
            <a:pPr marL="0" indent="0" algn="just">
              <a:buNone/>
            </a:pPr>
            <a:r>
              <a:rPr lang="en-US" sz="2400" dirty="0" smtClean="0"/>
              <a:t>An </a:t>
            </a:r>
            <a:r>
              <a:rPr lang="en-US" sz="2400" dirty="0"/>
              <a:t>image consists of a sequence of layers. When building an image, each command</a:t>
            </a:r>
          </a:p>
          <a:p>
            <a:pPr marL="0" indent="0" algn="just">
              <a:buNone/>
            </a:pPr>
            <a:r>
              <a:rPr lang="en-US" sz="2400" dirty="0"/>
              <a:t>that changes the file system (e.g. </a:t>
            </a:r>
            <a:r>
              <a:rPr lang="en-US" sz="2400" i="1" dirty="0"/>
              <a:t>apt-get install</a:t>
            </a:r>
            <a:r>
              <a:rPr lang="en-US" sz="2400" dirty="0"/>
              <a:t>) create a new layer that references it’s parent layer.</a:t>
            </a:r>
          </a:p>
          <a:p>
            <a:pPr marL="0" indent="0" algn="just">
              <a:buNone/>
            </a:pPr>
            <a:r>
              <a:rPr lang="en-US" sz="2400" dirty="0"/>
              <a:t>This layered structure has two important benefits. </a:t>
            </a:r>
            <a:endParaRPr lang="en-US" sz="2400" dirty="0" smtClean="0"/>
          </a:p>
          <a:p>
            <a:pPr marL="0" indent="0" algn="just">
              <a:buNone/>
            </a:pPr>
            <a:r>
              <a:rPr lang="en-US" sz="2400" dirty="0"/>
              <a:t>	</a:t>
            </a:r>
            <a:r>
              <a:rPr lang="en-US" sz="2400" dirty="0" smtClean="0"/>
              <a:t>First </a:t>
            </a:r>
            <a:r>
              <a:rPr lang="en-US" sz="2400" dirty="0"/>
              <a:t>it enables of sharing of layers between images, </a:t>
            </a:r>
            <a:r>
              <a:rPr lang="en-US" sz="2400" dirty="0" smtClean="0"/>
              <a:t>which means </a:t>
            </a:r>
            <a:r>
              <a:rPr lang="en-US" sz="2400" dirty="0"/>
              <a:t>that </a:t>
            </a:r>
            <a:r>
              <a:rPr lang="en-US" sz="2400" dirty="0" err="1"/>
              <a:t>Docker</a:t>
            </a:r>
            <a:r>
              <a:rPr lang="en-US" sz="2400" dirty="0"/>
              <a:t> does not need to move an entire image over the network. Only those layers that don’t </a:t>
            </a:r>
            <a:r>
              <a:rPr lang="en-US" sz="2400" dirty="0" smtClean="0"/>
              <a:t>exist on </a:t>
            </a:r>
            <a:r>
              <a:rPr lang="en-US" sz="2400" dirty="0"/>
              <a:t>the destination machine need to be copied, which usually results in a dramatic speedup</a:t>
            </a:r>
            <a:r>
              <a:rPr lang="en-US" sz="2400" dirty="0" smtClean="0"/>
              <a:t>.</a:t>
            </a:r>
          </a:p>
          <a:p>
            <a:pPr marL="0" indent="0" algn="just">
              <a:buNone/>
            </a:pPr>
            <a:r>
              <a:rPr lang="en-US" sz="2400" dirty="0"/>
              <a:t>	</a:t>
            </a:r>
            <a:r>
              <a:rPr lang="en-US" sz="2400" dirty="0" smtClean="0"/>
              <a:t> </a:t>
            </a:r>
            <a:r>
              <a:rPr lang="en-US" sz="2400" dirty="0"/>
              <a:t>Another </a:t>
            </a:r>
            <a:r>
              <a:rPr lang="en-US" sz="2400" dirty="0" smtClean="0"/>
              <a:t>important benefit </a:t>
            </a:r>
            <a:r>
              <a:rPr lang="en-US" sz="2400" dirty="0"/>
              <a:t>of the layered structure is that </a:t>
            </a:r>
            <a:r>
              <a:rPr lang="en-US" sz="2400" dirty="0" err="1"/>
              <a:t>Docker</a:t>
            </a:r>
            <a:r>
              <a:rPr lang="en-US" sz="2400" dirty="0"/>
              <a:t> aggressively caches layers when building an image. When </a:t>
            </a:r>
            <a:r>
              <a:rPr lang="en-US" sz="2400" dirty="0" err="1"/>
              <a:t>reexecuting</a:t>
            </a:r>
            <a:endParaRPr lang="en-US" sz="2400" dirty="0"/>
          </a:p>
          <a:p>
            <a:pPr marL="0" indent="0" algn="just">
              <a:buNone/>
            </a:pPr>
            <a:r>
              <a:rPr lang="en-US" sz="2400" dirty="0"/>
              <a:t>a command against an input layer </a:t>
            </a:r>
            <a:r>
              <a:rPr lang="en-US" sz="2400" dirty="0" err="1"/>
              <a:t>Docker</a:t>
            </a:r>
            <a:r>
              <a:rPr lang="en-US" sz="2400" dirty="0"/>
              <a:t> tries to skip executing the command and instead </a:t>
            </a:r>
            <a:r>
              <a:rPr lang="en-US" sz="2400" dirty="0" smtClean="0"/>
              <a:t>reuses the </a:t>
            </a:r>
            <a:r>
              <a:rPr lang="en-US" sz="2400" dirty="0"/>
              <a:t>already built output layer. As a result, building an image is usually extremely fast.</a:t>
            </a:r>
            <a:endParaRPr lang="it-IT" sz="2400" dirty="0"/>
          </a:p>
        </p:txBody>
      </p:sp>
    </p:spTree>
    <p:extLst>
      <p:ext uri="{BB962C8B-B14F-4D97-AF65-F5344CB8AC3E}">
        <p14:creationId xmlns:p14="http://schemas.microsoft.com/office/powerpoint/2010/main" val="194358966"/>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en-US" sz="3200" dirty="0"/>
              <a:t>A </a:t>
            </a:r>
            <a:r>
              <a:rPr lang="en-US" sz="3200" dirty="0" err="1"/>
              <a:t>Docker</a:t>
            </a:r>
            <a:r>
              <a:rPr lang="en-US" sz="3200" dirty="0"/>
              <a:t> container is a running image consisting of one or more sandboxed processes</a:t>
            </a:r>
            <a:r>
              <a:rPr lang="en-US" sz="3200" dirty="0" smtClean="0"/>
              <a:t>.</a:t>
            </a:r>
          </a:p>
          <a:p>
            <a:r>
              <a:rPr lang="en-US" sz="3200" dirty="0" err="1" smtClean="0"/>
              <a:t>Docker</a:t>
            </a:r>
            <a:r>
              <a:rPr lang="en-US" sz="3200" dirty="0" smtClean="0"/>
              <a:t> </a:t>
            </a:r>
            <a:r>
              <a:rPr lang="en-US" sz="3200" dirty="0"/>
              <a:t>isolates a container’s processes using a variety of mechanisms including relatively mature OS-level virtualization mechanisms such as control groups and namespaces. Each process group has its own root file-system. Process groups can be assigned resource limits, e.g. CPU and memory limits. In the same way that a hypervisor divides up the hardware amongst virtual machines, this mechanism divides up the OS between process groups. Each </a:t>
            </a:r>
            <a:r>
              <a:rPr lang="en-US" sz="3200" dirty="0" err="1"/>
              <a:t>Docker</a:t>
            </a:r>
            <a:r>
              <a:rPr lang="en-US" sz="3200" dirty="0"/>
              <a:t> container is a process group.</a:t>
            </a:r>
          </a:p>
          <a:p>
            <a:r>
              <a:rPr lang="en-US" sz="3200" dirty="0" err="1"/>
              <a:t>Docker</a:t>
            </a:r>
            <a:r>
              <a:rPr lang="en-US" sz="3200" dirty="0"/>
              <a:t> also isolates the networking portion of each container. When </a:t>
            </a:r>
            <a:r>
              <a:rPr lang="en-US" sz="3200" dirty="0" err="1"/>
              <a:t>Docker</a:t>
            </a:r>
            <a:r>
              <a:rPr lang="en-US" sz="3200" dirty="0"/>
              <a:t> is installed, it creates a virtual interface called docker0 on the host and sets up subnet. Each container is given it’s own virtual interface called eth0 (within the container’s namespace), which is assigned an available IP address from the </a:t>
            </a:r>
            <a:r>
              <a:rPr lang="en-US" sz="3200" dirty="0" err="1"/>
              <a:t>Docker</a:t>
            </a:r>
            <a:r>
              <a:rPr lang="en-US" sz="3200" dirty="0"/>
              <a:t> subnet. This means, for example, that a Spring Boot application running in a container listens on port 8080 of the virtual interface that’s specific to its container. Later on we will look how you can enable a service to be accessed from outside its container by setting up a port mapping that associates a host port with a container port.</a:t>
            </a:r>
          </a:p>
          <a:p>
            <a:r>
              <a:rPr lang="en-US" sz="3200" dirty="0"/>
              <a:t>It’s important to remember that even though an image contains an entire OS a </a:t>
            </a:r>
            <a:r>
              <a:rPr lang="en-US" sz="3200" b="1" dirty="0" err="1"/>
              <a:t>Docker</a:t>
            </a:r>
            <a:r>
              <a:rPr lang="en-US" sz="3200" b="1" dirty="0"/>
              <a:t> container often only consists of the application’s processes</a:t>
            </a:r>
            <a:r>
              <a:rPr lang="en-US" sz="3200" dirty="0"/>
              <a:t>. </a:t>
            </a:r>
            <a:r>
              <a:rPr lang="en-US" sz="3200" b="1" dirty="0"/>
              <a:t>You often don’t need to start any of the typical OS processes </a:t>
            </a:r>
            <a:r>
              <a:rPr lang="en-US" sz="3200" dirty="0"/>
              <a:t>such as </a:t>
            </a:r>
            <a:r>
              <a:rPr lang="en-US" sz="3200" dirty="0" err="1"/>
              <a:t>initd</a:t>
            </a:r>
            <a:r>
              <a:rPr lang="en-US" sz="3200" dirty="0"/>
              <a:t>. For example, a </a:t>
            </a:r>
            <a:r>
              <a:rPr lang="en-US" sz="3200" dirty="0" err="1"/>
              <a:t>Docker</a:t>
            </a:r>
            <a:r>
              <a:rPr lang="en-US" sz="3200" dirty="0"/>
              <a:t> </a:t>
            </a:r>
            <a:r>
              <a:rPr lang="en-US" sz="3200" b="1" dirty="0"/>
              <a:t>container that runs a Spring Boot application might only start Java. </a:t>
            </a:r>
            <a:r>
              <a:rPr lang="en-US" sz="3200" dirty="0"/>
              <a:t>As a result, a </a:t>
            </a:r>
            <a:r>
              <a:rPr lang="en-US" sz="3200" dirty="0" err="1"/>
              <a:t>Docker</a:t>
            </a:r>
            <a:r>
              <a:rPr lang="en-US" sz="3200" dirty="0"/>
              <a:t> container has a minimal runtime overhead and its startup time is the startup time of your application.</a:t>
            </a:r>
          </a:p>
          <a:p>
            <a:r>
              <a:rPr lang="en-US" sz="3200" strike="sngStrike" dirty="0"/>
              <a:t>Now that we have looked at basic </a:t>
            </a:r>
            <a:r>
              <a:rPr lang="en-US" sz="3200" strike="sngStrike" dirty="0" err="1"/>
              <a:t>Docker</a:t>
            </a:r>
            <a:r>
              <a:rPr lang="en-US" sz="3200" strike="sngStrike" dirty="0"/>
              <a:t> concepts let’s look at using </a:t>
            </a:r>
            <a:r>
              <a:rPr lang="en-US" sz="3200" strike="sngStrike" dirty="0" err="1"/>
              <a:t>Docker</a:t>
            </a:r>
            <a:r>
              <a:rPr lang="en-US" sz="3200" strike="sngStrike" dirty="0"/>
              <a:t> to package Spring Boot applications.</a:t>
            </a:r>
            <a:endParaRPr lang="it-IT" sz="3200" strike="sngStrike" dirty="0"/>
          </a:p>
        </p:txBody>
      </p:sp>
    </p:spTree>
    <p:extLst>
      <p:ext uri="{BB962C8B-B14F-4D97-AF65-F5344CB8AC3E}">
        <p14:creationId xmlns:p14="http://schemas.microsoft.com/office/powerpoint/2010/main" val="3921246346"/>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and Spring </a:t>
            </a:r>
            <a:r>
              <a:rPr lang="it-IT" dirty="0" err="1" smtClean="0"/>
              <a:t>Boot</a:t>
            </a:r>
            <a:r>
              <a:rPr lang="it-IT" dirty="0" smtClean="0"/>
              <a:t> </a:t>
            </a:r>
            <a:endParaRPr lang="it-IT" dirty="0"/>
          </a:p>
        </p:txBody>
      </p:sp>
      <p:sp>
        <p:nvSpPr>
          <p:cNvPr id="3" name="Segnaposto contenuto 2"/>
          <p:cNvSpPr>
            <a:spLocks noGrp="1"/>
          </p:cNvSpPr>
          <p:nvPr>
            <p:ph idx="1"/>
          </p:nvPr>
        </p:nvSpPr>
        <p:spPr/>
        <p:txBody>
          <a:bodyPr/>
          <a:lstStyle/>
          <a:p>
            <a:r>
              <a:rPr lang="en-US" sz="3200" dirty="0"/>
              <a:t>Let’s now build a </a:t>
            </a:r>
            <a:r>
              <a:rPr lang="en-US" sz="3200" dirty="0" err="1"/>
              <a:t>Docker</a:t>
            </a:r>
            <a:r>
              <a:rPr lang="en-US" sz="3200" dirty="0"/>
              <a:t> image that runs the Spring Boot application. </a:t>
            </a:r>
            <a:endParaRPr lang="en-US" sz="3200" dirty="0" smtClean="0"/>
          </a:p>
          <a:p>
            <a:r>
              <a:rPr lang="en-US" sz="3200" dirty="0" smtClean="0"/>
              <a:t>(as we </a:t>
            </a:r>
            <a:r>
              <a:rPr lang="en-US" sz="3200" dirty="0" err="1" smtClean="0"/>
              <a:t>sse</a:t>
            </a:r>
            <a:r>
              <a:rPr lang="en-US" sz="3200" dirty="0" smtClean="0"/>
              <a:t>) Spring </a:t>
            </a:r>
            <a:r>
              <a:rPr lang="en-US" sz="3200" dirty="0"/>
              <a:t>Boot packages the application as a self-contained executable JAR</a:t>
            </a:r>
            <a:r>
              <a:rPr lang="en-US" sz="3200" dirty="0" smtClean="0"/>
              <a:t>,</a:t>
            </a:r>
          </a:p>
          <a:p>
            <a:r>
              <a:rPr lang="en-US" sz="3200" dirty="0" smtClean="0"/>
              <a:t> </a:t>
            </a:r>
            <a:r>
              <a:rPr lang="en-US" sz="3200" dirty="0"/>
              <a:t>we just need to build an image containing that JAR file and Java. </a:t>
            </a:r>
            <a:endParaRPr lang="en-US" sz="3200" dirty="0" smtClean="0"/>
          </a:p>
          <a:p>
            <a:r>
              <a:rPr lang="en-US" sz="3200" dirty="0" smtClean="0"/>
              <a:t>One </a:t>
            </a:r>
            <a:r>
              <a:rPr lang="en-US" sz="3200" dirty="0"/>
              <a:t>option is to take a vanilla Ubuntu </a:t>
            </a:r>
            <a:r>
              <a:rPr lang="en-US" sz="3200" dirty="0" err="1"/>
              <a:t>Docker</a:t>
            </a:r>
            <a:r>
              <a:rPr lang="en-US" sz="3200" dirty="0"/>
              <a:t> image, install Java and install the JAR. Fortunately, we can skip the first step because it’s already been done. One of the great features of the </a:t>
            </a:r>
            <a:r>
              <a:rPr lang="en-US" sz="3200" dirty="0" err="1"/>
              <a:t>Docker</a:t>
            </a:r>
            <a:r>
              <a:rPr lang="en-US" sz="3200" dirty="0"/>
              <a:t> ecosystem is https://hub.docker.com, which is a website where the community shares </a:t>
            </a:r>
            <a:r>
              <a:rPr lang="en-US" sz="3200" dirty="0" err="1"/>
              <a:t>Docker</a:t>
            </a:r>
            <a:r>
              <a:rPr lang="en-US" sz="3200" dirty="0"/>
              <a:t> images. There are a huge number of images available including </a:t>
            </a:r>
            <a:r>
              <a:rPr lang="en-US" sz="3200" dirty="0" err="1"/>
              <a:t>dockerfile</a:t>
            </a:r>
            <a:r>
              <a:rPr lang="en-US" sz="3200" dirty="0"/>
              <a:t>/java, which provides Java images for Oracle and </a:t>
            </a:r>
            <a:r>
              <a:rPr lang="en-US" sz="3200" dirty="0" err="1"/>
              <a:t>OpenJDK</a:t>
            </a:r>
            <a:r>
              <a:rPr lang="en-US" sz="3200" dirty="0"/>
              <a:t> versions 6, 7, and 8.</a:t>
            </a:r>
          </a:p>
          <a:p>
            <a:r>
              <a:rPr lang="en-US" sz="3200" dirty="0" smtClean="0"/>
              <a:t>Once </a:t>
            </a:r>
            <a:r>
              <a:rPr lang="en-US" sz="3200" dirty="0"/>
              <a:t>we have identified a suitable base image the next step is to build a new image that runs the Spring Boot application. You could build an image manually by launching the base image and entering shell commands in pretty much the same way that you would configure a regular OS. However</a:t>
            </a:r>
            <a:r>
              <a:rPr lang="en-US" sz="3200"/>
              <a:t>, </a:t>
            </a:r>
            <a:endParaRPr lang="en-US" sz="3200" smtClean="0"/>
          </a:p>
          <a:p>
            <a:r>
              <a:rPr lang="en-US" sz="3200" smtClean="0"/>
              <a:t>it’s </a:t>
            </a:r>
            <a:r>
              <a:rPr lang="en-US" sz="3200" dirty="0"/>
              <a:t>much better to automate image creation. To do that we need to create a </a:t>
            </a:r>
            <a:r>
              <a:rPr lang="en-US" sz="3200" dirty="0" err="1"/>
              <a:t>Dockerfile</a:t>
            </a:r>
            <a:r>
              <a:rPr lang="en-US" sz="3200" dirty="0"/>
              <a:t>, which is a text file containing series of commands that tell </a:t>
            </a:r>
            <a:r>
              <a:rPr lang="en-US" sz="3200" dirty="0" err="1"/>
              <a:t>Docker</a:t>
            </a:r>
            <a:r>
              <a:rPr lang="en-US" sz="3200" dirty="0"/>
              <a:t> how to build an image. Once we have written a </a:t>
            </a:r>
            <a:r>
              <a:rPr lang="en-US" sz="3200" dirty="0" err="1"/>
              <a:t>Dockerfile</a:t>
            </a:r>
            <a:r>
              <a:rPr lang="en-US" sz="3200" dirty="0"/>
              <a:t>, we can then repeatedly build an image by running </a:t>
            </a:r>
            <a:r>
              <a:rPr lang="en-US" sz="3200" dirty="0" err="1"/>
              <a:t>docker</a:t>
            </a:r>
            <a:r>
              <a:rPr lang="en-US" sz="3200" dirty="0"/>
              <a:t> build.</a:t>
            </a:r>
            <a:endParaRPr lang="it-IT" sz="3200" dirty="0"/>
          </a:p>
        </p:txBody>
      </p:sp>
    </p:spTree>
    <p:extLst>
      <p:ext uri="{BB962C8B-B14F-4D97-AF65-F5344CB8AC3E}">
        <p14:creationId xmlns:p14="http://schemas.microsoft.com/office/powerpoint/2010/main" val="3382428679"/>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strike="sngStrike" dirty="0" err="1" smtClean="0"/>
              <a:t>commands</a:t>
            </a:r>
            <a:r>
              <a:rPr lang="it-IT" strike="sngStrike" dirty="0" smtClean="0"/>
              <a:t> </a:t>
            </a:r>
            <a:r>
              <a:rPr lang="en-US" dirty="0" err="1"/>
              <a:t>Docker</a:t>
            </a:r>
            <a:r>
              <a:rPr lang="en-US" dirty="0"/>
              <a:t> to package Spring Boot applications</a:t>
            </a:r>
            <a:endParaRPr lang="it-IT" strike="sngStrike" dirty="0"/>
          </a:p>
        </p:txBody>
      </p:sp>
      <p:sp>
        <p:nvSpPr>
          <p:cNvPr id="3" name="Segnaposto contenuto 2"/>
          <p:cNvSpPr>
            <a:spLocks noGrp="1"/>
          </p:cNvSpPr>
          <p:nvPr>
            <p:ph idx="1"/>
          </p:nvPr>
        </p:nvSpPr>
        <p:spPr/>
        <p:txBody>
          <a:bodyPr/>
          <a:lstStyle/>
          <a:p>
            <a:r>
              <a:rPr lang="en-US" sz="1600" dirty="0"/>
              <a:t>FROM </a:t>
            </a:r>
            <a:r>
              <a:rPr lang="en-US" sz="1600" dirty="0" err="1"/>
              <a:t>dockerfile</a:t>
            </a:r>
            <a:r>
              <a:rPr lang="en-US" sz="1600" dirty="0"/>
              <a:t>/java:oracle-java7 MAINTAINER chris@chrisrichardson.net EXPOSE 8080 CMD java -jar spring-boot-restful-service.jar ADD build/spring-boot-restful-service.jar /data/spring-boot-restful-service.jar</a:t>
            </a:r>
          </a:p>
          <a:p>
            <a:r>
              <a:rPr lang="en-US" sz="1600" dirty="0"/>
              <a:t>As you can see, the </a:t>
            </a:r>
            <a:r>
              <a:rPr lang="en-US" sz="1600" dirty="0" err="1"/>
              <a:t>Dockerfile</a:t>
            </a:r>
            <a:r>
              <a:rPr lang="en-US" sz="1600" dirty="0"/>
              <a:t> is very simple. It consists of the following instructions:</a:t>
            </a:r>
          </a:p>
          <a:p>
            <a:r>
              <a:rPr lang="en-US" sz="1600" dirty="0"/>
              <a:t>FROM – the FROM instruction specifies the starting image, which in this example is the Java 7 image mentioned above. The first time you build this image, </a:t>
            </a:r>
            <a:r>
              <a:rPr lang="en-US" sz="1600" dirty="0" err="1"/>
              <a:t>Docker</a:t>
            </a:r>
            <a:r>
              <a:rPr lang="en-US" sz="1600" dirty="0"/>
              <a:t> will download the Java 7 image from the central </a:t>
            </a:r>
            <a:r>
              <a:rPr lang="en-US" sz="1600" dirty="0" err="1"/>
              <a:t>Docker</a:t>
            </a:r>
            <a:r>
              <a:rPr lang="en-US" sz="1600" dirty="0"/>
              <a:t> registry MAINTAINER – this instruction simply specifies the author EXPOSE – this instruction tells </a:t>
            </a:r>
            <a:r>
              <a:rPr lang="en-US" sz="1600" dirty="0" err="1"/>
              <a:t>Docker</a:t>
            </a:r>
            <a:r>
              <a:rPr lang="en-US" sz="1600" dirty="0"/>
              <a:t> that this server process will listen on port 8080 CMD – the CMD instruction specifies the command to run (by default) when the container is started, i.e. the Spring Boot application. ADD – this instruction copies the JAR file to the specified location in the image. Note that working directory for the </a:t>
            </a:r>
            <a:r>
              <a:rPr lang="en-US" sz="1600" dirty="0" err="1"/>
              <a:t>dockerfile</a:t>
            </a:r>
            <a:r>
              <a:rPr lang="en-US" sz="1600" dirty="0"/>
              <a:t>/java image is /data so that’s why we are putting the JAR file there.</a:t>
            </a:r>
          </a:p>
          <a:p>
            <a:r>
              <a:rPr lang="en-US" sz="1600" dirty="0"/>
              <a:t>Here is the shell script that builds the image:</a:t>
            </a:r>
          </a:p>
          <a:p>
            <a:r>
              <a:rPr lang="en-US" sz="1600" dirty="0" err="1"/>
              <a:t>rm</a:t>
            </a:r>
            <a:r>
              <a:rPr lang="en-US" sz="1600" dirty="0"/>
              <a:t> -</a:t>
            </a:r>
            <a:r>
              <a:rPr lang="en-US" sz="1600" dirty="0" err="1"/>
              <a:t>fr</a:t>
            </a:r>
            <a:r>
              <a:rPr lang="en-US" sz="1600" dirty="0"/>
              <a:t> build </a:t>
            </a:r>
            <a:r>
              <a:rPr lang="en-US" sz="1600" dirty="0" err="1"/>
              <a:t>mkdir</a:t>
            </a:r>
            <a:r>
              <a:rPr lang="en-US" sz="1600" dirty="0"/>
              <a:t> build </a:t>
            </a:r>
            <a:r>
              <a:rPr lang="en-US" sz="1600" dirty="0" err="1"/>
              <a:t>cp</a:t>
            </a:r>
            <a:r>
              <a:rPr lang="en-US" sz="1600" dirty="0"/>
              <a:t> ../build/libs/spring-boot-restful-service.jar build </a:t>
            </a:r>
            <a:r>
              <a:rPr lang="en-US" sz="1600" dirty="0" err="1"/>
              <a:t>docker</a:t>
            </a:r>
            <a:r>
              <a:rPr lang="en-US" sz="1600" dirty="0"/>
              <a:t> build -t </a:t>
            </a:r>
            <a:r>
              <a:rPr lang="en-US" sz="1600" dirty="0" err="1"/>
              <a:t>sb_rest_svc</a:t>
            </a:r>
            <a:r>
              <a:rPr lang="en-US" sz="1600" dirty="0"/>
              <a:t> .</a:t>
            </a:r>
          </a:p>
          <a:p>
            <a:r>
              <a:rPr lang="en-US" sz="1600" dirty="0"/>
              <a:t>This script builds the image using the </a:t>
            </a:r>
            <a:r>
              <a:rPr lang="en-US" sz="1600" dirty="0" err="1"/>
              <a:t>docker</a:t>
            </a:r>
            <a:r>
              <a:rPr lang="en-US" sz="1600" dirty="0"/>
              <a:t> build command. The –t argument specifies the name give to the new image. The “.” argument tells </a:t>
            </a:r>
            <a:r>
              <a:rPr lang="en-US" sz="1600" dirty="0" err="1"/>
              <a:t>Docker</a:t>
            </a:r>
            <a:r>
              <a:rPr lang="en-US" sz="1600" dirty="0"/>
              <a:t> to build the image using the current working directory as what is called the context of the build. The context defines the set of files that are uploaded to the </a:t>
            </a:r>
            <a:r>
              <a:rPr lang="en-US" sz="1600" dirty="0" err="1"/>
              <a:t>Docker</a:t>
            </a:r>
            <a:r>
              <a:rPr lang="en-US" sz="1600" dirty="0"/>
              <a:t> daemon and used to build the image. At the root of the context is the </a:t>
            </a:r>
            <a:r>
              <a:rPr lang="en-US" sz="1600" dirty="0" err="1"/>
              <a:t>Dockerfile</a:t>
            </a:r>
            <a:r>
              <a:rPr lang="en-US" sz="1600" dirty="0"/>
              <a:t>, which contains commands such as ADD that reference the other files in the context. We could specify the </a:t>
            </a:r>
            <a:r>
              <a:rPr lang="en-US" sz="1600" dirty="0" err="1"/>
              <a:t>Gradle</a:t>
            </a:r>
            <a:r>
              <a:rPr lang="en-US" sz="1600" dirty="0"/>
              <a:t> project root as the context and upload the entire project to the </a:t>
            </a:r>
            <a:r>
              <a:rPr lang="en-US" sz="1600" dirty="0" err="1"/>
              <a:t>Docker</a:t>
            </a:r>
            <a:r>
              <a:rPr lang="en-US" sz="1600" dirty="0"/>
              <a:t> daemon. But since the only files needed to build the image are the </a:t>
            </a:r>
            <a:r>
              <a:rPr lang="en-US" sz="1600" dirty="0" err="1"/>
              <a:t>Dockerfile</a:t>
            </a:r>
            <a:r>
              <a:rPr lang="en-US" sz="1600" dirty="0"/>
              <a:t> and the JAR it’s much more efficient to copy the JAR file to a </a:t>
            </a:r>
            <a:r>
              <a:rPr lang="en-US" sz="1600" dirty="0" err="1"/>
              <a:t>docker</a:t>
            </a:r>
            <a:r>
              <a:rPr lang="en-US" sz="1600" dirty="0"/>
              <a:t>/build subdirectory.</a:t>
            </a:r>
          </a:p>
          <a:p>
            <a:r>
              <a:rPr lang="en-US" sz="1600" dirty="0"/>
              <a:t>Now that have packaged the application as a </a:t>
            </a:r>
            <a:r>
              <a:rPr lang="en-US" sz="1600" dirty="0" err="1"/>
              <a:t>Docker</a:t>
            </a:r>
            <a:r>
              <a:rPr lang="en-US" sz="1600" dirty="0"/>
              <a:t> image we need to run it. To do that we use the </a:t>
            </a:r>
            <a:r>
              <a:rPr lang="en-US" sz="1600" dirty="0" err="1"/>
              <a:t>docker</a:t>
            </a:r>
            <a:r>
              <a:rPr lang="en-US" sz="1600" dirty="0"/>
              <a:t> run command:</a:t>
            </a:r>
          </a:p>
          <a:p>
            <a:r>
              <a:rPr lang="en-US" sz="1600" dirty="0" err="1"/>
              <a:t>docker</a:t>
            </a:r>
            <a:r>
              <a:rPr lang="en-US" sz="1600" dirty="0"/>
              <a:t> run –d –p 8080:8080 --name </a:t>
            </a:r>
            <a:r>
              <a:rPr lang="en-US" sz="1600" dirty="0" err="1"/>
              <a:t>sb_rest_svc</a:t>
            </a:r>
            <a:r>
              <a:rPr lang="en-US" sz="1600" dirty="0"/>
              <a:t> </a:t>
            </a:r>
            <a:r>
              <a:rPr lang="en-US" sz="1600" dirty="0" err="1"/>
              <a:t>sb_rest_svc</a:t>
            </a:r>
            <a:endParaRPr lang="en-US" sz="1600" dirty="0"/>
          </a:p>
          <a:p>
            <a:r>
              <a:rPr lang="en-US" sz="1600" dirty="0"/>
              <a:t>The arguments to the run command are as follows:</a:t>
            </a:r>
          </a:p>
          <a:p>
            <a:r>
              <a:rPr lang="en-US" sz="1600" dirty="0" smtClean="0"/>
              <a:t>-</a:t>
            </a:r>
            <a:r>
              <a:rPr lang="en-US" sz="1600" dirty="0"/>
              <a:t>d – tells </a:t>
            </a:r>
            <a:r>
              <a:rPr lang="en-US" sz="1600" dirty="0" err="1"/>
              <a:t>Docker</a:t>
            </a:r>
            <a:r>
              <a:rPr lang="en-US" sz="1600" dirty="0"/>
              <a:t> to run the service as a daemon -p – specifies the port mapping for the container. In this particular case, it specifies that the container’s port 8080 should be mapped to port 8080 on the host. In other words, clients can access this service via http://host:8080 –name – specifies the name of the newly created container </a:t>
            </a:r>
            <a:r>
              <a:rPr lang="en-US" sz="1600" dirty="0" err="1"/>
              <a:t>sb_rest_svc</a:t>
            </a:r>
            <a:r>
              <a:rPr lang="en-US" sz="1600" dirty="0"/>
              <a:t> – the name of the image to run</a:t>
            </a:r>
          </a:p>
          <a:p>
            <a:r>
              <a:rPr lang="en-US" sz="1600" dirty="0"/>
              <a:t>If we execute this command, the service starts up but the Spring application context initialization fails because it doesn’t know how connect to </a:t>
            </a:r>
            <a:r>
              <a:rPr lang="en-US" sz="1600" dirty="0" err="1"/>
              <a:t>MongoDB</a:t>
            </a:r>
            <a:r>
              <a:rPr lang="en-US" sz="1600" dirty="0"/>
              <a:t> and </a:t>
            </a:r>
            <a:r>
              <a:rPr lang="en-US" sz="1600" dirty="0" err="1"/>
              <a:t>RabbitMQ</a:t>
            </a:r>
            <a:r>
              <a:rPr lang="en-US" sz="1600" dirty="0"/>
              <a:t>.</a:t>
            </a:r>
          </a:p>
          <a:p>
            <a:r>
              <a:rPr lang="en-US" sz="1600" dirty="0"/>
              <a:t>Fortunately, this problem is easy to fix because of how Spring Boot and </a:t>
            </a:r>
            <a:r>
              <a:rPr lang="en-US" sz="1600" dirty="0" err="1"/>
              <a:t>Docker</a:t>
            </a:r>
            <a:r>
              <a:rPr lang="en-US" sz="1600" dirty="0"/>
              <a:t> support environment variables. One of the nice features of Spring Boot is that it let’s you specify configuration properties using OS environment variables. Specifically, for this service we need to supply values for SPRING_DATA_MONGODB_URI, which specifies the </a:t>
            </a:r>
            <a:r>
              <a:rPr lang="en-US" sz="1600" dirty="0" err="1"/>
              <a:t>MongoDB</a:t>
            </a:r>
            <a:r>
              <a:rPr lang="en-US" sz="1600" dirty="0"/>
              <a:t> database, and SPRING_RABBITMQ_HOST, which specifies the </a:t>
            </a:r>
            <a:r>
              <a:rPr lang="en-US" sz="1600" dirty="0" err="1"/>
              <a:t>RabbitMQ</a:t>
            </a:r>
            <a:r>
              <a:rPr lang="en-US" sz="1600" dirty="0"/>
              <a:t> host.</a:t>
            </a:r>
          </a:p>
          <a:p>
            <a:r>
              <a:rPr lang="en-US" sz="1600" dirty="0"/>
              <a:t>This mechanism works extremely well with </a:t>
            </a:r>
            <a:r>
              <a:rPr lang="en-US" sz="1600" dirty="0" err="1"/>
              <a:t>Docker</a:t>
            </a:r>
            <a:r>
              <a:rPr lang="en-US" sz="1600" dirty="0"/>
              <a:t> because you can use the </a:t>
            </a:r>
            <a:r>
              <a:rPr lang="en-US" sz="1600" dirty="0" err="1"/>
              <a:t>docker</a:t>
            </a:r>
            <a:r>
              <a:rPr lang="en-US" sz="1600" dirty="0"/>
              <a:t> run command’s –e option to specify values for a container’s environment variables. For example, let’s suppose that </a:t>
            </a:r>
            <a:r>
              <a:rPr lang="en-US" sz="1600" dirty="0" err="1"/>
              <a:t>RabbitMQ</a:t>
            </a:r>
            <a:r>
              <a:rPr lang="en-US" sz="1600" dirty="0"/>
              <a:t> and Mongo are running on a machine with an IP address of 192.168.59.103. You can then run the container with the following command:</a:t>
            </a:r>
          </a:p>
          <a:p>
            <a:r>
              <a:rPr lang="en-US" sz="1600" dirty="0" err="1"/>
              <a:t>docker</a:t>
            </a:r>
            <a:r>
              <a:rPr lang="en-US" sz="1600" dirty="0"/>
              <a:t> run -d -p 8080:8080 -e SPRING_DATA_MONGODB_URI=mongodb://192.168.59.103/userregistration  -e SPRING_RABBITMQ_HOST=192.168.59.103  --name </a:t>
            </a:r>
            <a:r>
              <a:rPr lang="en-US" sz="1600" dirty="0" err="1"/>
              <a:t>sb_rest_svc</a:t>
            </a:r>
            <a:r>
              <a:rPr lang="en-US" sz="1600" dirty="0"/>
              <a:t> </a:t>
            </a:r>
            <a:r>
              <a:rPr lang="en-US" sz="1600" dirty="0" err="1"/>
              <a:t>sb_rest_svc</a:t>
            </a:r>
            <a:endParaRPr lang="en-US" sz="1600" dirty="0"/>
          </a:p>
          <a:p>
            <a:r>
              <a:rPr lang="en-US" sz="1600" dirty="0"/>
              <a:t>This command starts the service, which connects to </a:t>
            </a:r>
            <a:r>
              <a:rPr lang="en-US" sz="1600" dirty="0" err="1"/>
              <a:t>MongoDB</a:t>
            </a:r>
            <a:r>
              <a:rPr lang="en-US" sz="1600" dirty="0"/>
              <a:t> and </a:t>
            </a:r>
            <a:r>
              <a:rPr lang="en-US" sz="1600" dirty="0" err="1"/>
              <a:t>RabbitMQ</a:t>
            </a:r>
            <a:r>
              <a:rPr lang="en-US" sz="1600" dirty="0"/>
              <a:t>. You can examine the output of the process using the </a:t>
            </a:r>
            <a:r>
              <a:rPr lang="en-US" sz="1600" dirty="0" err="1"/>
              <a:t>docker</a:t>
            </a:r>
            <a:r>
              <a:rPr lang="en-US" sz="1600" dirty="0"/>
              <a:t> log command:</a:t>
            </a:r>
          </a:p>
          <a:p>
            <a:r>
              <a:rPr lang="en-US" sz="1600" dirty="0" err="1"/>
              <a:t>docker</a:t>
            </a:r>
            <a:r>
              <a:rPr lang="en-US" sz="1600" dirty="0"/>
              <a:t> logs </a:t>
            </a:r>
            <a:r>
              <a:rPr lang="en-US" sz="1600" dirty="0" err="1"/>
              <a:t>sb_rest_svc</a:t>
            </a:r>
            <a:endParaRPr lang="en-US" sz="1600" dirty="0"/>
          </a:p>
          <a:p>
            <a:r>
              <a:rPr lang="en-US" sz="1600" dirty="0"/>
              <a:t>This command outputs the </a:t>
            </a:r>
            <a:r>
              <a:rPr lang="en-US" sz="1600" dirty="0" err="1"/>
              <a:t>stdout</a:t>
            </a:r>
            <a:r>
              <a:rPr lang="en-US" sz="1600" dirty="0"/>
              <a:t>/</a:t>
            </a:r>
            <a:r>
              <a:rPr lang="en-US" sz="1600" dirty="0" err="1"/>
              <a:t>stderr</a:t>
            </a:r>
            <a:r>
              <a:rPr lang="en-US" sz="1600" dirty="0"/>
              <a:t> of the service.</a:t>
            </a:r>
          </a:p>
        </p:txBody>
      </p:sp>
    </p:spTree>
    <p:extLst>
      <p:ext uri="{BB962C8B-B14F-4D97-AF65-F5344CB8AC3E}">
        <p14:creationId xmlns:p14="http://schemas.microsoft.com/office/powerpoint/2010/main" val="4127104437"/>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29620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17992484" cy="12182732"/>
            <a:chOff x="1371600" y="681317"/>
            <a:chExt cx="17992167"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LOCAL DOCKER</a:t>
              </a:r>
            </a:p>
            <a:p>
              <a:pPr algn="ctr" eaLnBrk="1" hangingPunct="1"/>
              <a:r>
                <a:rPr lang="it-IT" sz="2400" dirty="0" smtClean="0"/>
                <a:t>REGISTRY</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024563" y="2519591"/>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8696325" y="3180887"/>
            <a:ext cx="6203926" cy="3508552"/>
            <a:chOff x="8696325" y="3723812"/>
            <a:chExt cx="6203926" cy="3508552"/>
          </a:xfrm>
        </p:grpSpPr>
        <p:sp>
          <p:nvSpPr>
            <p:cNvPr id="11269" name="Rettangolo 106"/>
            <p:cNvSpPr>
              <a:spLocks noChangeArrowheads="1"/>
            </p:cNvSpPr>
            <p:nvPr/>
          </p:nvSpPr>
          <p:spPr bwMode="auto">
            <a:xfrm>
              <a:off x="8696325" y="4693244"/>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3" name="Gruppo 40"/>
          <p:cNvGrpSpPr>
            <a:grpSpLocks/>
          </p:cNvGrpSpPr>
          <p:nvPr/>
        </p:nvGrpSpPr>
        <p:grpSpPr bwMode="auto">
          <a:xfrm>
            <a:off x="3048000" y="1841494"/>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773" y="7866111"/>
            <a:ext cx="3048054" cy="1704468"/>
          </a:xfrm>
          <a:prstGeom prst="wedgeRoundRectCallout">
            <a:avLst>
              <a:gd name="adj1" fmla="val -103426"/>
              <a:gd name="adj2" fmla="val 3692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1" name="Gruppo 39"/>
          <p:cNvGrpSpPr>
            <a:grpSpLocks/>
          </p:cNvGrpSpPr>
          <p:nvPr/>
        </p:nvGrpSpPr>
        <p:grpSpPr bwMode="auto">
          <a:xfrm>
            <a:off x="9075711" y="4053178"/>
            <a:ext cx="9114625" cy="1225841"/>
            <a:chOff x="6024284" y="2570710"/>
            <a:chExt cx="9114312" cy="1225845"/>
          </a:xfrm>
        </p:grpSpPr>
        <p:sp>
          <p:nvSpPr>
            <p:cNvPr id="73"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4" name="CasellaDiTesto 116"/>
            <p:cNvSpPr txBox="1">
              <a:spLocks noChangeArrowheads="1"/>
            </p:cNvSpPr>
            <p:nvPr/>
          </p:nvSpPr>
          <p:spPr bwMode="auto">
            <a:xfrm>
              <a:off x="11999703" y="2570710"/>
              <a:ext cx="3138893" cy="954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Ask</a:t>
              </a:r>
              <a:r>
                <a:rPr lang="it-IT" sz="2800" b="1" dirty="0" smtClean="0"/>
                <a:t> for building </a:t>
              </a:r>
            </a:p>
            <a:p>
              <a:r>
                <a:rPr lang="it-IT" sz="2800" b="1" dirty="0" smtClean="0"/>
                <a:t>an image]</a:t>
              </a:r>
              <a:endParaRPr lang="it-IT" sz="2800" b="1" dirty="0"/>
            </a:p>
          </p:txBody>
        </p:sp>
      </p:grpSp>
      <p:sp>
        <p:nvSpPr>
          <p:cNvPr id="75" name="Rettangolo 106"/>
          <p:cNvSpPr>
            <a:spLocks noChangeArrowheads="1"/>
          </p:cNvSpPr>
          <p:nvPr/>
        </p:nvSpPr>
        <p:spPr bwMode="auto">
          <a:xfrm>
            <a:off x="17828592" y="5306785"/>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7" name="Freccia a destra con strisce 7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4" name="Fumetto 2 33"/>
          <p:cNvSpPr/>
          <p:nvPr/>
        </p:nvSpPr>
        <p:spPr bwMode="auto">
          <a:xfrm flipH="1">
            <a:off x="19229724" y="3254375"/>
            <a:ext cx="3048054" cy="1704468"/>
          </a:xfrm>
          <a:prstGeom prst="wedgeRoundRectCallout">
            <a:avLst>
              <a:gd name="adj1" fmla="val 90688"/>
              <a:gd name="adj2" fmla="val 136328"/>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lang="it-IT" sz="3200" b="1" dirty="0" smtClean="0">
                <a:ea typeface="ヒラギノ角ゴ ProN W3" charset="0"/>
                <a:cs typeface="ヒラギノ角ゴ ProN W3" charset="0"/>
              </a:rPr>
              <a:t>READY</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36" name="Gruppo 40"/>
          <p:cNvGrpSpPr>
            <a:grpSpLocks/>
          </p:cNvGrpSpPr>
          <p:nvPr/>
        </p:nvGrpSpPr>
        <p:grpSpPr bwMode="auto">
          <a:xfrm>
            <a:off x="9041786" y="6476239"/>
            <a:ext cx="8797622" cy="858653"/>
            <a:chOff x="3048000" y="2260550"/>
            <a:chExt cx="11961045" cy="859168"/>
          </a:xfrm>
        </p:grpSpPr>
        <p:sp>
          <p:nvSpPr>
            <p:cNvPr id="37"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8" name="CasellaDiTesto 29"/>
            <p:cNvSpPr txBox="1">
              <a:spLocks noChangeArrowheads="1"/>
            </p:cNvSpPr>
            <p:nvPr/>
          </p:nvSpPr>
          <p:spPr bwMode="auto">
            <a:xfrm>
              <a:off x="11122728" y="2260550"/>
              <a:ext cx="3886317" cy="58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Run</a:t>
              </a:r>
              <a:r>
                <a:rPr lang="it-IT" sz="2800" b="1" dirty="0" smtClean="0"/>
                <a:t> container</a:t>
              </a:r>
              <a:r>
                <a:rPr lang="it-IT" sz="3200" b="1" dirty="0" smtClean="0"/>
                <a:t>]</a:t>
              </a:r>
              <a:endParaRPr lang="it-IT" sz="2800" b="1" dirty="0"/>
            </a:p>
          </p:txBody>
        </p:sp>
      </p:grpSp>
      <p:sp>
        <p:nvSpPr>
          <p:cNvPr id="39" name="Fumetto 2 38"/>
          <p:cNvSpPr/>
          <p:nvPr/>
        </p:nvSpPr>
        <p:spPr bwMode="auto">
          <a:xfrm flipH="1">
            <a:off x="4419573" y="4984971"/>
            <a:ext cx="3048054" cy="1704468"/>
          </a:xfrm>
          <a:prstGeom prst="wedgeRoundRectCallout">
            <a:avLst>
              <a:gd name="adj1" fmla="val -90191"/>
              <a:gd name="adj2" fmla="val 6690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p>
          <a:p>
            <a:pPr marL="0" marR="0" indent="0" algn="ctr" defTabSz="914400" rtl="0" eaLnBrk="1" fontAlgn="base" latinLnBrk="0" hangingPunct="1">
              <a:lnSpc>
                <a:spcPct val="100000"/>
              </a:lnSpc>
              <a:spcBef>
                <a:spcPct val="0"/>
              </a:spcBef>
              <a:spcAft>
                <a:spcPct val="0"/>
              </a:spcAft>
              <a:buClrTx/>
              <a:buSzTx/>
              <a:buFontTx/>
              <a:buNone/>
              <a:tabLst/>
            </a:pPr>
            <a:r>
              <a:rPr lang="it-IT" sz="3200" b="1" dirty="0" smtClean="0">
                <a:ea typeface="ヒラギノ角ゴ ProN W3" charset="0"/>
                <a:cs typeface="ヒラギノ角ゴ ProN W3"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0" name="Rettangolo 106"/>
          <p:cNvSpPr>
            <a:spLocks noChangeArrowheads="1"/>
          </p:cNvSpPr>
          <p:nvPr/>
        </p:nvSpPr>
        <p:spPr bwMode="auto">
          <a:xfrm>
            <a:off x="8725589" y="6906542"/>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41" name="Rettangolo 106"/>
          <p:cNvSpPr>
            <a:spLocks noChangeArrowheads="1"/>
          </p:cNvSpPr>
          <p:nvPr/>
        </p:nvSpPr>
        <p:spPr bwMode="auto">
          <a:xfrm>
            <a:off x="17817502" y="7030277"/>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68" grpId="0" animBg="1"/>
      <p:bldP spid="7" grpId="0" animBg="1"/>
      <p:bldP spid="69" grpId="0" animBg="1"/>
      <p:bldP spid="70" grpId="0" animBg="1"/>
      <p:bldP spid="75" grpId="0" animBg="1"/>
      <p:bldP spid="77" grpId="0" animBg="1"/>
      <p:bldP spid="34" grpId="0" animBg="1"/>
      <p:bldP spid="39" grpId="0" animBg="1"/>
      <p:bldP spid="40" grpId="0" animBg="1"/>
      <p:bldP spid="41"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Segnaposto contenuto 3"/>
          <p:cNvSpPr>
            <a:spLocks noGrp="1"/>
          </p:cNvSpPr>
          <p:nvPr>
            <p:ph idx="1"/>
          </p:nvPr>
        </p:nvSpPr>
        <p:spPr/>
        <p:txBody>
          <a:bodyPr/>
          <a:lstStyle/>
          <a:p>
            <a:r>
              <a:rPr lang="it-IT" dirty="0">
                <a:hlinkClick r:id="rId3"/>
              </a:rPr>
              <a:t>https://docs.docker.com/engine/understanding-docker</a:t>
            </a:r>
            <a:r>
              <a:rPr lang="it-IT" dirty="0" smtClean="0">
                <a:hlinkClick r:id="rId3"/>
              </a:rPr>
              <a:t>/</a:t>
            </a:r>
            <a:endParaRPr lang="it-IT" dirty="0" smtClean="0"/>
          </a:p>
          <a:p>
            <a:endParaRPr lang="it-IT" dirty="0"/>
          </a:p>
          <a:p>
            <a:endParaRPr lang="it-IT" dirty="0"/>
          </a:p>
        </p:txBody>
      </p:sp>
    </p:spTree>
    <p:extLst>
      <p:ext uri="{BB962C8B-B14F-4D97-AF65-F5344CB8AC3E}">
        <p14:creationId xmlns:p14="http://schemas.microsoft.com/office/powerpoint/2010/main" val="880952961"/>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9" y="1676400"/>
            <a:ext cx="14238758" cy="10438184"/>
          </a:xfrm>
        </p:spPr>
        <p:txBody>
          <a:bodyPr/>
          <a:lstStyle/>
          <a:p>
            <a:r>
              <a:rPr lang="it-IT" dirty="0" err="1" smtClean="0"/>
              <a:t>Docker</a:t>
            </a:r>
            <a:r>
              <a:rPr lang="it-IT" dirty="0" smtClean="0"/>
              <a:t> </a:t>
            </a:r>
            <a:r>
              <a:rPr lang="it-IT" dirty="0" err="1" smtClean="0"/>
              <a:t>hub</a:t>
            </a:r>
            <a:endParaRPr lang="it-IT" dirty="0" smtClean="0"/>
          </a:p>
          <a:p>
            <a:pPr lvl="1"/>
            <a:r>
              <a:rPr lang="it-IT" dirty="0" smtClean="0"/>
              <a:t> </a:t>
            </a:r>
            <a:r>
              <a:rPr lang="it-IT" dirty="0" err="1" smtClean="0"/>
              <a:t>at</a:t>
            </a:r>
            <a:r>
              <a:rPr lang="it-IT" dirty="0" smtClean="0"/>
              <a:t> the end of </a:t>
            </a:r>
            <a:r>
              <a:rPr lang="it-IT" dirty="0" err="1" smtClean="0"/>
              <a:t>integration</a:t>
            </a:r>
            <a:r>
              <a:rPr lang="it-IT" dirty="0" smtClean="0"/>
              <a:t> </a:t>
            </a:r>
            <a:r>
              <a:rPr lang="it-IT" dirty="0" err="1" smtClean="0"/>
              <a:t>phase</a:t>
            </a:r>
            <a:r>
              <a:rPr lang="it-IT" dirty="0" smtClean="0"/>
              <a:t>….</a:t>
            </a:r>
          </a:p>
          <a:p>
            <a:pPr lvl="1"/>
            <a:r>
              <a:rPr lang="it-IT" dirty="0" err="1" smtClean="0"/>
              <a:t>Porpouse</a:t>
            </a:r>
            <a:endParaRPr lang="it-IT" dirty="0" smtClean="0"/>
          </a:p>
          <a:p>
            <a:pPr lvl="2"/>
            <a:r>
              <a:rPr lang="it-IT" dirty="0" err="1" smtClean="0"/>
              <a:t>Specific</a:t>
            </a:r>
            <a:r>
              <a:rPr lang="it-IT" dirty="0" smtClean="0"/>
              <a:t> database </a:t>
            </a:r>
            <a:r>
              <a:rPr lang="it-IT" dirty="0" err="1" smtClean="0"/>
              <a:t>images</a:t>
            </a:r>
            <a:r>
              <a:rPr lang="it-IT" dirty="0" smtClean="0"/>
              <a:t> </a:t>
            </a:r>
            <a:r>
              <a:rPr lang="it-IT" dirty="0" err="1" smtClean="0"/>
              <a:t>with</a:t>
            </a:r>
            <a:r>
              <a:rPr lang="it-IT" dirty="0" smtClean="0"/>
              <a:t> data </a:t>
            </a:r>
            <a:r>
              <a:rPr lang="it-IT" dirty="0" err="1" smtClean="0"/>
              <a:t>ready</a:t>
            </a:r>
            <a:r>
              <a:rPr lang="it-IT" dirty="0" smtClean="0"/>
              <a:t> </a:t>
            </a:r>
            <a:r>
              <a:rPr lang="it-IT" dirty="0" err="1" smtClean="0"/>
              <a:t>to</a:t>
            </a:r>
            <a:r>
              <a:rPr lang="it-IT" dirty="0" smtClean="0"/>
              <a:t> </a:t>
            </a:r>
            <a:r>
              <a:rPr lang="it-IT" dirty="0" err="1" smtClean="0"/>
              <a:t>be</a:t>
            </a:r>
            <a:r>
              <a:rPr lang="it-IT" dirty="0" smtClean="0"/>
              <a:t> </a:t>
            </a:r>
            <a:r>
              <a:rPr lang="it-IT" dirty="0" err="1" smtClean="0"/>
              <a:t>used</a:t>
            </a:r>
            <a:r>
              <a:rPr lang="it-IT" dirty="0" smtClean="0"/>
              <a:t> </a:t>
            </a:r>
            <a:r>
              <a:rPr lang="it-IT" dirty="0" err="1" smtClean="0"/>
              <a:t>for</a:t>
            </a:r>
            <a:r>
              <a:rPr lang="it-IT" dirty="0" smtClean="0"/>
              <a:t> </a:t>
            </a:r>
            <a:r>
              <a:rPr lang="it-IT" dirty="0" err="1" smtClean="0"/>
              <a:t>specific</a:t>
            </a:r>
            <a:r>
              <a:rPr lang="it-IT" dirty="0" smtClean="0"/>
              <a:t> </a:t>
            </a:r>
            <a:r>
              <a:rPr lang="it-IT" dirty="0" err="1" smtClean="0"/>
              <a:t>unit</a:t>
            </a:r>
            <a:r>
              <a:rPr lang="it-IT" dirty="0" smtClean="0"/>
              <a:t> or </a:t>
            </a:r>
            <a:r>
              <a:rPr lang="it-IT" dirty="0" err="1" smtClean="0"/>
              <a:t>integration</a:t>
            </a:r>
            <a:r>
              <a:rPr lang="it-IT" dirty="0" smtClean="0"/>
              <a:t> </a:t>
            </a:r>
            <a:r>
              <a:rPr lang="it-IT" dirty="0" err="1" smtClean="0"/>
              <a:t>tests</a:t>
            </a:r>
            <a:endParaRPr lang="it-IT" dirty="0" smtClean="0"/>
          </a:p>
          <a:p>
            <a:pPr lvl="2"/>
            <a:r>
              <a:rPr lang="it-IT" dirty="0" err="1" smtClean="0"/>
              <a:t>Improve</a:t>
            </a:r>
            <a:r>
              <a:rPr lang="it-IT" dirty="0" smtClean="0"/>
              <a:t> the </a:t>
            </a:r>
            <a:r>
              <a:rPr lang="it-IT" dirty="0" err="1" smtClean="0"/>
              <a:t>response</a:t>
            </a:r>
            <a:r>
              <a:rPr lang="it-IT" dirty="0" smtClean="0"/>
              <a:t> </a:t>
            </a:r>
            <a:r>
              <a:rPr lang="it-IT" dirty="0" err="1" smtClean="0"/>
              <a:t>to</a:t>
            </a:r>
            <a:r>
              <a:rPr lang="it-IT" dirty="0" smtClean="0"/>
              <a:t> </a:t>
            </a:r>
            <a:r>
              <a:rPr lang="it-IT" dirty="0" err="1" smtClean="0"/>
              <a:t>critic</a:t>
            </a:r>
            <a:r>
              <a:rPr lang="it-IT" dirty="0" smtClean="0"/>
              <a:t> bug fixing and </a:t>
            </a:r>
            <a:r>
              <a:rPr lang="it-IT" dirty="0" err="1" smtClean="0"/>
              <a:t>realize</a:t>
            </a:r>
            <a:r>
              <a:rPr lang="it-IT" dirty="0" smtClean="0"/>
              <a:t> a </a:t>
            </a:r>
            <a:r>
              <a:rPr lang="it-IT" dirty="0" err="1" smtClean="0"/>
              <a:t>faster</a:t>
            </a:r>
            <a:r>
              <a:rPr lang="it-IT" dirty="0" smtClean="0"/>
              <a:t> fixing</a:t>
            </a:r>
          </a:p>
          <a:p>
            <a:pPr lvl="2"/>
            <a:r>
              <a:rPr lang="it-IT" dirty="0" err="1" smtClean="0"/>
              <a:t>Collection</a:t>
            </a:r>
            <a:r>
              <a:rPr lang="it-IT" dirty="0" smtClean="0"/>
              <a:t> </a:t>
            </a:r>
            <a:r>
              <a:rPr lang="it-IT" dirty="0" err="1" smtClean="0"/>
              <a:t>of</a:t>
            </a:r>
            <a:r>
              <a:rPr lang="it-IT" dirty="0" smtClean="0"/>
              <a:t> </a:t>
            </a:r>
            <a:r>
              <a:rPr lang="it-IT" dirty="0" err="1" smtClean="0"/>
              <a:t>specific</a:t>
            </a:r>
            <a:r>
              <a:rPr lang="it-IT" dirty="0" smtClean="0"/>
              <a:t> container </a:t>
            </a:r>
            <a:r>
              <a:rPr lang="it-IT" dirty="0" err="1" smtClean="0"/>
              <a:t>to</a:t>
            </a:r>
            <a:r>
              <a:rPr lang="it-IT" dirty="0" smtClean="0"/>
              <a:t> face </a:t>
            </a:r>
            <a:r>
              <a:rPr lang="it-IT" dirty="0" err="1" smtClean="0"/>
              <a:t>different</a:t>
            </a:r>
            <a:r>
              <a:rPr lang="it-IT" dirty="0" smtClean="0"/>
              <a:t> bug fixing or non </a:t>
            </a:r>
            <a:r>
              <a:rPr lang="it-IT" dirty="0" err="1" smtClean="0"/>
              <a:t>regression</a:t>
            </a:r>
            <a:r>
              <a:rPr lang="it-IT" dirty="0" smtClean="0"/>
              <a:t> </a:t>
            </a:r>
            <a:r>
              <a:rPr lang="it-IT" dirty="0" err="1" smtClean="0"/>
              <a:t>scenarios</a:t>
            </a:r>
            <a:endParaRPr lang="it-IT" dirty="0" smtClean="0"/>
          </a:p>
          <a:p>
            <a:pPr lvl="2"/>
            <a:r>
              <a:rPr lang="it-IT" dirty="0" smtClean="0"/>
              <a:t> </a:t>
            </a:r>
          </a:p>
          <a:p>
            <a:r>
              <a:rPr lang="it-IT" dirty="0" err="1" smtClean="0"/>
              <a:t>Jenkins@openshift</a:t>
            </a:r>
            <a:endParaRPr lang="it-IT" dirty="0" smtClean="0"/>
          </a:p>
          <a:p>
            <a:pPr lvl="1"/>
            <a:r>
              <a:rPr lang="it-IT" dirty="0" err="1" smtClean="0"/>
              <a:t>description</a:t>
            </a:r>
            <a:endParaRPr lang="it-IT" dirty="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a:hlinkClick r:id="rId2"/>
              </a:rPr>
              <a:t>Docker</a:t>
            </a:r>
            <a:r>
              <a:rPr lang="en-US" sz="3600" dirty="0">
                <a:hlinkClick r:id="rId2"/>
              </a:rPr>
              <a:t> Hub</a:t>
            </a:r>
            <a:r>
              <a:rPr lang="en-US" sz="3600" dirty="0"/>
              <a:t> is a cloud-based registry service which allows you to link to code repositories, build your images and test them, stores manually pushed images, and links to </a:t>
            </a:r>
            <a:r>
              <a:rPr lang="en-US" sz="3600" dirty="0" err="1">
                <a:hlinkClick r:id="rId3"/>
              </a:rPr>
              <a:t>Docker</a:t>
            </a:r>
            <a:r>
              <a:rPr lang="en-US" sz="3600" dirty="0">
                <a:hlinkClick r:id="rId3"/>
              </a:rPr>
              <a:t> Cloud</a:t>
            </a:r>
            <a:r>
              <a:rPr lang="en-US" sz="3600" dirty="0"/>
              <a:t> so you can deploy images to your hosts. It provides a centralized resource for container image discovery, distribution and change </a:t>
            </a:r>
            <a:r>
              <a:rPr lang="en-US" sz="3600" dirty="0" err="1"/>
              <a:t>management,</a:t>
            </a:r>
            <a:r>
              <a:rPr lang="en-US" sz="3600" dirty="0" err="1">
                <a:hlinkClick r:id="rId4"/>
              </a:rPr>
              <a:t>user</a:t>
            </a:r>
            <a:r>
              <a:rPr lang="en-US" sz="3600" dirty="0">
                <a:hlinkClick r:id="rId4"/>
              </a:rPr>
              <a:t> </a:t>
            </a:r>
            <a:endParaRPr lang="en-US" sz="3600" dirty="0" smtClean="0">
              <a:hlinkClick r:id="rId4"/>
            </a:endParaRPr>
          </a:p>
          <a:p>
            <a:r>
              <a:rPr lang="en-US" sz="3600" dirty="0" err="1"/>
              <a:t>Docker</a:t>
            </a:r>
            <a:r>
              <a:rPr lang="en-US" sz="3600" dirty="0"/>
              <a:t> Hub provides the following major features:</a:t>
            </a:r>
          </a:p>
          <a:p>
            <a:pPr marL="0" indent="0">
              <a:buNone/>
            </a:pPr>
            <a:r>
              <a:rPr lang="en-US" sz="3600" dirty="0">
                <a:hlinkClick r:id="rId5"/>
              </a:rPr>
              <a:t>Image Repositories</a:t>
            </a:r>
            <a:r>
              <a:rPr lang="en-US" sz="3600" dirty="0"/>
              <a:t>: Find, manage, and push and pull images from community, official, and private image libraries.</a:t>
            </a:r>
          </a:p>
          <a:p>
            <a:pPr marL="0" indent="0">
              <a:buNone/>
            </a:pPr>
            <a:r>
              <a:rPr lang="en-US" sz="3600" dirty="0">
                <a:hlinkClick r:id="rId6"/>
              </a:rPr>
              <a:t>Automated Builds</a:t>
            </a:r>
            <a:r>
              <a:rPr lang="en-US" sz="3600" dirty="0"/>
              <a:t>: Automatically create new images when you make changes to a source code repository.</a:t>
            </a:r>
          </a:p>
          <a:p>
            <a:pPr marL="0" indent="0">
              <a:buNone/>
            </a:pPr>
            <a:r>
              <a:rPr lang="en-US" sz="3600" dirty="0" err="1">
                <a:hlinkClick r:id="rId7"/>
              </a:rPr>
              <a:t>Webhooks</a:t>
            </a:r>
            <a:r>
              <a:rPr lang="en-US" sz="3600" dirty="0"/>
              <a:t>: A feature of Automated Builds, </a:t>
            </a:r>
            <a:r>
              <a:rPr lang="en-US" sz="3600" dirty="0" err="1"/>
              <a:t>Webhooks</a:t>
            </a:r>
            <a:r>
              <a:rPr lang="en-US" sz="3600" dirty="0"/>
              <a:t> let you trigger actions after a successful push to a repository.</a:t>
            </a:r>
          </a:p>
          <a:p>
            <a:pPr marL="0" indent="0">
              <a:buNone/>
            </a:pPr>
            <a:r>
              <a:rPr lang="en-US" sz="3600" dirty="0">
                <a:hlinkClick r:id="rId4"/>
              </a:rPr>
              <a:t>Organizations</a:t>
            </a:r>
            <a:r>
              <a:rPr lang="en-US" sz="3600" dirty="0"/>
              <a:t>: Create work groups to manage access to image repositories.</a:t>
            </a:r>
          </a:p>
          <a:p>
            <a:pPr marL="0" indent="0">
              <a:buNone/>
            </a:pPr>
            <a:r>
              <a:rPr lang="en-US" sz="3600" dirty="0" err="1"/>
              <a:t>GitHub</a:t>
            </a:r>
            <a:r>
              <a:rPr lang="en-US" sz="3600" dirty="0"/>
              <a:t> and </a:t>
            </a:r>
            <a:r>
              <a:rPr lang="en-US" sz="3600" dirty="0" err="1"/>
              <a:t>Bitbucket</a:t>
            </a:r>
            <a:r>
              <a:rPr lang="en-US" sz="3600" dirty="0"/>
              <a:t> Integration: Add the Hub and your </a:t>
            </a:r>
            <a:r>
              <a:rPr lang="en-US" sz="3600" dirty="0" err="1"/>
              <a:t>Docker</a:t>
            </a:r>
            <a:r>
              <a:rPr lang="en-US" sz="3600" dirty="0"/>
              <a:t> Images to your current workflows.</a:t>
            </a:r>
          </a:p>
          <a:p>
            <a:pPr marL="0" indent="0">
              <a:buNone/>
            </a:pPr>
            <a:r>
              <a:rPr lang="en-US" sz="3600" dirty="0" smtClean="0">
                <a:hlinkClick r:id="rId4"/>
              </a:rPr>
              <a:t>and </a:t>
            </a:r>
            <a:r>
              <a:rPr lang="en-US" sz="3600" dirty="0">
                <a:hlinkClick r:id="rId4"/>
              </a:rPr>
              <a:t>team collaboration</a:t>
            </a:r>
            <a:r>
              <a:rPr lang="en-US" sz="3600" dirty="0"/>
              <a:t>, and workflow automation throughout the development pipeline.</a:t>
            </a: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2606718274"/>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a:t>Use Official Repositories</a:t>
            </a:r>
          </a:p>
          <a:p>
            <a:pPr marL="0" indent="0">
              <a:buNone/>
            </a:pPr>
            <a:r>
              <a:rPr lang="en-US" sz="3600" dirty="0" err="1"/>
              <a:t>Docker</a:t>
            </a:r>
            <a:r>
              <a:rPr lang="en-US" sz="3600" dirty="0"/>
              <a:t> Hub contains a number of </a:t>
            </a:r>
            <a:r>
              <a:rPr lang="en-US" sz="3600" dirty="0">
                <a:hlinkClick r:id="rId2"/>
              </a:rPr>
              <a:t>Official Repositories</a:t>
            </a:r>
            <a:r>
              <a:rPr lang="en-US" sz="3600" dirty="0"/>
              <a:t>. These are public, certified repositories from vendors and contributors to </a:t>
            </a:r>
            <a:r>
              <a:rPr lang="en-US" sz="3600" dirty="0" err="1"/>
              <a:t>Docker</a:t>
            </a:r>
            <a:r>
              <a:rPr lang="en-US" sz="3600" dirty="0"/>
              <a:t>. They contain </a:t>
            </a:r>
            <a:r>
              <a:rPr lang="en-US" sz="3600" dirty="0" err="1"/>
              <a:t>Docker</a:t>
            </a:r>
            <a:r>
              <a:rPr lang="en-US" sz="3600" dirty="0"/>
              <a:t> images from vendors like Canonical, Oracle, and Red Hat that you can use as the basis to building your applications and services.</a:t>
            </a:r>
          </a:p>
          <a:p>
            <a:pPr marL="0" indent="0">
              <a:buNone/>
            </a:pPr>
            <a:r>
              <a:rPr lang="en-US" sz="3600" dirty="0"/>
              <a:t>With Official Repositories you know you’re using an optimized and up-to-date image that was built by experts to power your applications.</a:t>
            </a:r>
          </a:p>
          <a:p>
            <a:r>
              <a:rPr lang="en-US" sz="3600" dirty="0"/>
              <a:t>Work with </a:t>
            </a:r>
            <a:r>
              <a:rPr lang="en-US" sz="3600" dirty="0" err="1"/>
              <a:t>Docker</a:t>
            </a:r>
            <a:r>
              <a:rPr lang="en-US" sz="3600" dirty="0"/>
              <a:t> Hub image repositories</a:t>
            </a:r>
          </a:p>
          <a:p>
            <a:pPr marL="0" indent="0">
              <a:buNone/>
            </a:pPr>
            <a:r>
              <a:rPr lang="en-US" sz="3600" dirty="0" err="1"/>
              <a:t>Docker</a:t>
            </a:r>
            <a:r>
              <a:rPr lang="en-US" sz="3600" dirty="0"/>
              <a:t> Hub provides a place for you and your team to build and ship </a:t>
            </a:r>
            <a:r>
              <a:rPr lang="en-US" sz="3600" dirty="0" err="1"/>
              <a:t>Docker</a:t>
            </a:r>
            <a:r>
              <a:rPr lang="en-US" sz="3600" dirty="0"/>
              <a:t> images.</a:t>
            </a:r>
          </a:p>
          <a:p>
            <a:pPr marL="0" indent="0">
              <a:buNone/>
            </a:pPr>
            <a:r>
              <a:rPr lang="en-US" sz="3600" dirty="0"/>
              <a:t>You can configure </a:t>
            </a:r>
            <a:r>
              <a:rPr lang="en-US" sz="3600" dirty="0" err="1"/>
              <a:t>Docker</a:t>
            </a:r>
            <a:r>
              <a:rPr lang="en-US" sz="3600" dirty="0"/>
              <a:t> Hub repositories in two ways:</a:t>
            </a:r>
          </a:p>
          <a:p>
            <a:pPr marL="0" indent="0">
              <a:buNone/>
            </a:pPr>
            <a:r>
              <a:rPr lang="en-US" sz="3600" dirty="0">
                <a:hlinkClick r:id="rId3"/>
              </a:rPr>
              <a:t>Repositories</a:t>
            </a:r>
            <a:r>
              <a:rPr lang="en-US" sz="3600" dirty="0"/>
              <a:t>, which allow you to push images from a local </a:t>
            </a:r>
            <a:r>
              <a:rPr lang="en-US" sz="3600" dirty="0" err="1"/>
              <a:t>Docker</a:t>
            </a:r>
            <a:r>
              <a:rPr lang="en-US" sz="3600" dirty="0"/>
              <a:t> daemon to </a:t>
            </a:r>
            <a:r>
              <a:rPr lang="en-US" sz="3600" dirty="0" err="1"/>
              <a:t>Docker</a:t>
            </a:r>
            <a:r>
              <a:rPr lang="en-US" sz="3600" dirty="0"/>
              <a:t> Hub, and</a:t>
            </a:r>
          </a:p>
          <a:p>
            <a:pPr marL="0" indent="0">
              <a:buNone/>
            </a:pPr>
            <a:r>
              <a:rPr lang="en-US" sz="3600" dirty="0">
                <a:hlinkClick r:id="rId4"/>
              </a:rPr>
              <a:t>Automated Builds</a:t>
            </a:r>
            <a:r>
              <a:rPr lang="en-US" sz="3600" dirty="0"/>
              <a:t>, which link to a source code repository and trigger an image rebuild process on </a:t>
            </a:r>
            <a:r>
              <a:rPr lang="en-US" sz="3600" dirty="0" err="1"/>
              <a:t>Docker</a:t>
            </a:r>
            <a:r>
              <a:rPr lang="en-US" sz="3600" dirty="0"/>
              <a:t> Hub when changes are detected in the source code.</a:t>
            </a:r>
          </a:p>
          <a:p>
            <a:pPr marL="0" indent="0">
              <a:buNone/>
            </a:pPr>
            <a:r>
              <a:rPr lang="en-US" sz="3600" dirty="0"/>
              <a:t>You can create public repositories which can be accessed by any other Hub user, or you can create private repositories with limited access you control.</a:t>
            </a:r>
          </a:p>
          <a:p>
            <a:pPr marL="0" indent="0">
              <a:buNone/>
            </a:pPr>
            <a:r>
              <a:rPr lang="en-US" sz="3600" dirty="0" err="1"/>
              <a:t>Docker</a:t>
            </a:r>
            <a:r>
              <a:rPr lang="en-US" sz="3600" dirty="0"/>
              <a:t> commands and </a:t>
            </a:r>
            <a:r>
              <a:rPr lang="en-US" sz="3600" dirty="0" err="1"/>
              <a:t>Docker</a:t>
            </a:r>
            <a:r>
              <a:rPr lang="en-US" sz="3600" dirty="0"/>
              <a:t> Hub</a:t>
            </a:r>
          </a:p>
          <a:p>
            <a:pPr marL="0" indent="0">
              <a:buNone/>
            </a:pPr>
            <a:r>
              <a:rPr lang="en-US" sz="3600" dirty="0" err="1"/>
              <a:t>Docker</a:t>
            </a:r>
            <a:r>
              <a:rPr lang="en-US" sz="3600" dirty="0"/>
              <a:t> itself provides access to </a:t>
            </a:r>
            <a:r>
              <a:rPr lang="en-US" sz="3600" dirty="0" err="1"/>
              <a:t>Docker</a:t>
            </a:r>
            <a:r>
              <a:rPr lang="en-US" sz="3600" dirty="0"/>
              <a:t> Hub services via the </a:t>
            </a:r>
            <a:r>
              <a:rPr lang="en-US" sz="3600" dirty="0" err="1">
                <a:hlinkClick r:id="rId5"/>
              </a:rPr>
              <a:t>docker</a:t>
            </a:r>
            <a:r>
              <a:rPr lang="en-US" sz="3600" dirty="0">
                <a:hlinkClick r:id="rId5"/>
              </a:rPr>
              <a:t> search</a:t>
            </a:r>
            <a:r>
              <a:rPr lang="en-US" sz="3600" dirty="0"/>
              <a:t>, </a:t>
            </a:r>
            <a:r>
              <a:rPr lang="en-US" sz="3600" dirty="0">
                <a:hlinkClick r:id="rId6"/>
              </a:rPr>
              <a:t>pull</a:t>
            </a:r>
            <a:r>
              <a:rPr lang="en-US" sz="3600" dirty="0"/>
              <a:t>, </a:t>
            </a:r>
            <a:r>
              <a:rPr lang="en-US" sz="3600" dirty="0">
                <a:hlinkClick r:id="rId7"/>
              </a:rPr>
              <a:t>login</a:t>
            </a:r>
            <a:r>
              <a:rPr lang="en-US" sz="3600" dirty="0"/>
              <a:t>, and </a:t>
            </a:r>
            <a:r>
              <a:rPr lang="en-US" sz="3600" dirty="0" err="1">
                <a:hlinkClick r:id="rId8"/>
              </a:rPr>
              <a:t>push</a:t>
            </a:r>
            <a:r>
              <a:rPr lang="en-US" sz="3600" dirty="0" err="1"/>
              <a:t>commands</a:t>
            </a:r>
            <a:r>
              <a:rPr lang="en-US" sz="3600" dirty="0"/>
              <a:t>.</a:t>
            </a:r>
          </a:p>
          <a:p>
            <a:pPr marL="0" indent="0">
              <a:buNone/>
            </a:pP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4185224888"/>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Abstract</a:t>
            </a:r>
            <a:r>
              <a:rPr lang="it-IT" smtClean="0"/>
              <a:t>	 </a:t>
            </a:r>
            <a:endParaRPr lang="it-IT" dirty="0"/>
          </a:p>
        </p:txBody>
      </p:sp>
      <p:sp>
        <p:nvSpPr>
          <p:cNvPr id="3" name="Segnaposto contenuto 2"/>
          <p:cNvSpPr>
            <a:spLocks noGrp="1"/>
          </p:cNvSpPr>
          <p:nvPr>
            <p:ph idx="1"/>
          </p:nvPr>
        </p:nvSpPr>
        <p:spPr/>
        <p:txBody>
          <a:bodyPr/>
          <a:lstStyle/>
          <a:p>
            <a:r>
              <a:rPr lang="en-US" dirty="0"/>
              <a:t>As form the title the aim of this work is try to show a possible process of development of a </a:t>
            </a:r>
            <a:r>
              <a:rPr lang="en-US" dirty="0" err="1"/>
              <a:t>microservices</a:t>
            </a:r>
            <a:r>
              <a:rPr lang="en-US" dirty="0"/>
              <a:t> ecosystem from the very first phase of design to delivery.</a:t>
            </a:r>
            <a:endParaRPr lang="it-IT" dirty="0"/>
          </a:p>
          <a:p>
            <a:r>
              <a:rPr lang="en-US" dirty="0" smtClean="0"/>
              <a:t>It </a:t>
            </a:r>
            <a:r>
              <a:rPr lang="en-US" dirty="0"/>
              <a:t>will be shown, step by step, the full lifecycle development process of a </a:t>
            </a:r>
            <a:r>
              <a:rPr lang="en-US" dirty="0" err="1"/>
              <a:t>microservice</a:t>
            </a:r>
            <a:r>
              <a:rPr lang="en-US" dirty="0"/>
              <a:t>. From architectural (database per service) and technological (Spring Boot) aspects to delivery related scenarios (development, Cloud or </a:t>
            </a:r>
            <a:r>
              <a:rPr lang="en-US" dirty="0" err="1"/>
              <a:t>dockerized</a:t>
            </a:r>
            <a:r>
              <a:rPr lang="en-US" dirty="0"/>
              <a:t> environments), in an ecosystem context where </a:t>
            </a:r>
            <a:r>
              <a:rPr lang="en-US" dirty="0" err="1"/>
              <a:t>microservices</a:t>
            </a:r>
            <a:r>
              <a:rPr lang="en-US" dirty="0"/>
              <a:t> are each other reliable and fault tolerant (Eureka service registry, Ribbon load balancing, Spring Cloud).</a:t>
            </a:r>
            <a:endParaRPr lang="it-IT" dirty="0"/>
          </a:p>
        </p:txBody>
      </p:sp>
    </p:spTree>
    <p:extLst>
      <p:ext uri="{BB962C8B-B14F-4D97-AF65-F5344CB8AC3E}">
        <p14:creationId xmlns:p14="http://schemas.microsoft.com/office/powerpoint/2010/main" val="142156397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Jenkins@Openshift</a:t>
            </a:r>
            <a:endParaRPr lang="it-IT" dirty="0"/>
          </a:p>
        </p:txBody>
      </p:sp>
      <p:sp>
        <p:nvSpPr>
          <p:cNvPr id="3" name="Segnaposto contenuto 2"/>
          <p:cNvSpPr>
            <a:spLocks noGrp="1"/>
          </p:cNvSpPr>
          <p:nvPr>
            <p:ph idx="1"/>
          </p:nvPr>
        </p:nvSpPr>
        <p:spPr/>
        <p:txBody>
          <a:bodyPr/>
          <a:lstStyle/>
          <a:p>
            <a:r>
              <a:rPr lang="en-US" sz="2800" dirty="0"/>
              <a:t>Red Hat </a:t>
            </a:r>
            <a:r>
              <a:rPr lang="en-US" sz="2800" dirty="0" err="1"/>
              <a:t>OpenShift</a:t>
            </a:r>
            <a:endParaRPr lang="en-US" sz="2800" dirty="0"/>
          </a:p>
          <a:p>
            <a:pPr marL="0" indent="0">
              <a:buNone/>
            </a:pPr>
            <a:r>
              <a:rPr lang="en-US" sz="2800" dirty="0" err="1"/>
              <a:t>OpenShift</a:t>
            </a:r>
            <a:r>
              <a:rPr lang="en-US" sz="2800" dirty="0"/>
              <a:t> is Red Hat's Platform-as-a-Service (</a:t>
            </a:r>
            <a:r>
              <a:rPr lang="en-US" sz="2800" dirty="0" err="1"/>
              <a:t>PaaS</a:t>
            </a:r>
            <a:r>
              <a:rPr lang="en-US" sz="2800" dirty="0"/>
              <a:t>) that allows developers to quickly develop, host, and scale applications in a cloud environment</a:t>
            </a:r>
            <a:r>
              <a:rPr lang="en-US" sz="2800" dirty="0" smtClean="0"/>
              <a:t>.</a:t>
            </a:r>
          </a:p>
          <a:p>
            <a:r>
              <a:rPr lang="en-US" sz="2800" dirty="0"/>
              <a:t>Continuous Integration with Jenkins</a:t>
            </a:r>
          </a:p>
          <a:p>
            <a:pPr marL="0" indent="0">
              <a:buNone/>
            </a:pPr>
            <a:r>
              <a:rPr lang="en-US" sz="2800" dirty="0">
                <a:hlinkClick r:id="rId2"/>
              </a:rPr>
              <a:t>Jenkins</a:t>
            </a:r>
            <a:r>
              <a:rPr lang="en-US" sz="2800" dirty="0"/>
              <a:t> is a full featured continuous integration (CI) server that can run builds, tests, and other scheduled tasks and integrate with your </a:t>
            </a:r>
            <a:r>
              <a:rPr lang="en-US" sz="2800" dirty="0" err="1" smtClean="0"/>
              <a:t>dockerhub</a:t>
            </a:r>
            <a:r>
              <a:rPr lang="en-US" sz="2800" dirty="0" smtClean="0"/>
              <a:t> and </a:t>
            </a:r>
            <a:r>
              <a:rPr lang="en-US" sz="2800" dirty="0" err="1" smtClean="0"/>
              <a:t>github</a:t>
            </a:r>
            <a:r>
              <a:rPr lang="en-US" sz="2800" dirty="0" smtClean="0"/>
              <a:t> applications</a:t>
            </a:r>
            <a:r>
              <a:rPr lang="en-US" sz="2800" dirty="0"/>
              <a:t>.</a:t>
            </a:r>
          </a:p>
          <a:p>
            <a:pPr marL="0" indent="0">
              <a:buNone/>
            </a:pPr>
            <a:endParaRPr lang="en-US" sz="2800" dirty="0"/>
          </a:p>
        </p:txBody>
      </p:sp>
    </p:spTree>
    <p:extLst>
      <p:ext uri="{BB962C8B-B14F-4D97-AF65-F5344CB8AC3E}">
        <p14:creationId xmlns:p14="http://schemas.microsoft.com/office/powerpoint/2010/main" val="4106203329"/>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smtClean="0"/>
                <a:t>DOCKERHUB</a:t>
              </a:r>
              <a:r>
                <a:rPr lang="it-IT" sz="2400" dirty="0"/>
                <a:t> </a:t>
              </a:r>
              <a:r>
                <a:rPr lang="it-IT" sz="2400" dirty="0" smtClean="0"/>
                <a:t>REGISTRY</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6" name="Freccia a destra 105"/>
          <p:cNvSpPr>
            <a:spLocks noChangeArrowheads="1"/>
          </p:cNvSpPr>
          <p:nvPr/>
        </p:nvSpPr>
        <p:spPr bwMode="auto">
          <a:xfrm>
            <a:off x="6024563" y="2949576"/>
            <a:ext cx="8920189" cy="304799"/>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EAR </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smtClean="0"/>
                <a:t>EAR</a:t>
              </a:r>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8" name="Gruppo 7"/>
          <p:cNvGrpSpPr/>
          <p:nvPr/>
        </p:nvGrpSpPr>
        <p:grpSpPr>
          <a:xfrm>
            <a:off x="28378" y="1666875"/>
            <a:ext cx="14924313" cy="6464048"/>
            <a:chOff x="28378" y="1666875"/>
            <a:chExt cx="14924313" cy="6464048"/>
          </a:xfrm>
        </p:grpSpPr>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576" y="2519591"/>
              <a:ext cx="25442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sp>
          <p:nvSpPr>
            <p:cNvPr id="11269" name="Rettangolo 106"/>
            <p:cNvSpPr>
              <a:spLocks noChangeArrowheads="1"/>
            </p:cNvSpPr>
            <p:nvPr/>
          </p:nvSpPr>
          <p:spPr bwMode="auto">
            <a:xfrm>
              <a:off x="8696325" y="4150319"/>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180887"/>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sp>
          <p:nvSpPr>
            <p:cNvPr id="11308" name="Freccia a destra 28"/>
            <p:cNvSpPr>
              <a:spLocks noChangeArrowheads="1"/>
            </p:cNvSpPr>
            <p:nvPr/>
          </p:nvSpPr>
          <p:spPr bwMode="auto">
            <a:xfrm>
              <a:off x="3048000" y="2271887"/>
              <a:ext cx="11904691" cy="304617"/>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102" y="1841494"/>
              <a:ext cx="25587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1" name="Fumetto 2 70"/>
          <p:cNvSpPr/>
          <p:nvPr/>
        </p:nvSpPr>
        <p:spPr bwMode="auto">
          <a:xfrm flipH="1">
            <a:off x="21140091" y="9538625"/>
            <a:ext cx="3048054" cy="1259008"/>
          </a:xfrm>
          <a:prstGeom prst="wedgeRoundRectCallout">
            <a:avLst>
              <a:gd name="adj1" fmla="val 53795"/>
              <a:gd name="adj2" fmla="val 15209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QA</a:t>
            </a:r>
            <a:r>
              <a:rPr kumimoji="0" lang="it-IT" sz="3200" b="0" i="0" u="none" strike="noStrike" cap="none" normalizeH="0" dirty="0" smtClean="0">
                <a:ln>
                  <a:noFill/>
                </a:ln>
                <a:solidFill>
                  <a:srgbClr val="000000"/>
                </a:solidFill>
                <a:effectLst/>
                <a:latin typeface="Gill Sans" charset="0"/>
                <a:ea typeface="ヒラギノ角ゴ ProN W3" charset="0"/>
                <a:cs typeface="ヒラギノ角ゴ ProN W3" charset="0"/>
                <a:sym typeface="Gill Sans" charset="0"/>
              </a:rPr>
              <a:t> Test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532186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8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28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28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8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28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0" grpId="0" animBg="1"/>
      <p:bldP spid="11281" grpId="0" animBg="1"/>
      <p:bldP spid="11285" grpId="0" animBg="1"/>
      <p:bldP spid="67" grpId="0" animBg="1"/>
      <p:bldP spid="71"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Hub</a:t>
            </a:r>
          </a:p>
          <a:p>
            <a:r>
              <a:rPr lang="it-IT" smtClean="0"/>
              <a:t>Jenkins@openshift </a:t>
            </a:r>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205254146"/>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p:txBody>
          <a:bodyPr/>
          <a:lstStyle/>
          <a:p>
            <a:r>
              <a:rPr lang="it-IT" dirty="0" err="1" smtClean="0"/>
              <a:t>Pivotal</a:t>
            </a:r>
            <a:r>
              <a:rPr lang="it-IT" dirty="0" smtClean="0"/>
              <a:t> Web Services</a:t>
            </a:r>
          </a:p>
          <a:p>
            <a:pPr lvl="1"/>
            <a:r>
              <a:rPr lang="it-IT" dirty="0" err="1" smtClean="0"/>
              <a:t>Backimg</a:t>
            </a:r>
            <a:r>
              <a:rPr lang="it-IT" dirty="0" smtClean="0"/>
              <a:t> </a:t>
            </a:r>
            <a:r>
              <a:rPr lang="it-IT" dirty="0" err="1" smtClean="0"/>
              <a:t>services</a:t>
            </a:r>
            <a:endParaRPr lang="it-IT" dirty="0" smtClean="0"/>
          </a:p>
          <a:p>
            <a:pPr lvl="1"/>
            <a:r>
              <a:rPr lang="it-IT" dirty="0" err="1" smtClean="0"/>
              <a:t>Yml</a:t>
            </a:r>
            <a:r>
              <a:rPr lang="it-IT" dirty="0" smtClean="0"/>
              <a:t> file</a:t>
            </a:r>
          </a:p>
          <a:p>
            <a:pPr lvl="1"/>
            <a:r>
              <a:rPr lang="it-IT" dirty="0" smtClean="0"/>
              <a:t>Create from </a:t>
            </a:r>
            <a:r>
              <a:rPr lang="it-IT" dirty="0" err="1" smtClean="0"/>
              <a:t>interface</a:t>
            </a:r>
            <a:endParaRPr lang="it-IT" dirty="0" smtClean="0"/>
          </a:p>
          <a:p>
            <a:pPr lvl="1"/>
            <a:r>
              <a:rPr lang="it-IT" dirty="0" smtClean="0"/>
              <a:t>By </a:t>
            </a:r>
            <a:r>
              <a:rPr lang="it-IT" dirty="0" err="1" smtClean="0"/>
              <a:t>cf</a:t>
            </a:r>
            <a:r>
              <a:rPr lang="it-IT" dirty="0" smtClean="0"/>
              <a:t> </a:t>
            </a:r>
            <a:r>
              <a:rPr lang="it-IT" dirty="0" err="1" smtClean="0"/>
              <a:t>tool</a:t>
            </a:r>
            <a:endParaRPr lang="it-IT" dirty="0" smtClean="0"/>
          </a:p>
          <a:p>
            <a:r>
              <a:rPr lang="it-IT" dirty="0" smtClean="0"/>
              <a:t>Database </a:t>
            </a:r>
            <a:r>
              <a:rPr lang="it-IT" dirty="0" err="1" smtClean="0"/>
              <a:t>as</a:t>
            </a:r>
            <a:r>
              <a:rPr lang="it-IT" dirty="0" smtClean="0"/>
              <a:t> a Service Pattern</a:t>
            </a:r>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30358231"/>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730314115"/>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r>
              <a:rPr lang="it-IT" dirty="0" smtClean="0"/>
              <a:t>Distributed data management</a:t>
            </a:r>
          </a:p>
          <a:p>
            <a:r>
              <a:rPr lang="it-IT" dirty="0" smtClean="0"/>
              <a:t>Data </a:t>
            </a:r>
            <a:r>
              <a:rPr lang="it-IT" dirty="0" err="1" smtClean="0"/>
              <a:t>access</a:t>
            </a:r>
            <a:r>
              <a:rPr lang="it-IT" dirty="0" smtClean="0"/>
              <a:t> </a:t>
            </a:r>
            <a:r>
              <a:rPr lang="it-IT" dirty="0" err="1" smtClean="0"/>
              <a:t>become</a:t>
            </a:r>
            <a:r>
              <a:rPr lang="it-IT" dirty="0" smtClean="0"/>
              <a:t> more </a:t>
            </a:r>
            <a:r>
              <a:rPr lang="it-IT" dirty="0" err="1" smtClean="0"/>
              <a:t>complex</a:t>
            </a:r>
            <a:r>
              <a:rPr lang="it-IT" dirty="0" smtClean="0"/>
              <a:t> </a:t>
            </a:r>
            <a:r>
              <a:rPr lang="it-IT" dirty="0" err="1" smtClean="0"/>
              <a:t>when</a:t>
            </a:r>
            <a:r>
              <a:rPr lang="it-IT" dirty="0" smtClean="0"/>
              <a:t> </a:t>
            </a:r>
            <a:r>
              <a:rPr lang="it-IT" dirty="0" err="1" smtClean="0"/>
              <a:t>we</a:t>
            </a:r>
            <a:r>
              <a:rPr lang="it-IT" dirty="0" smtClean="0"/>
              <a:t> </a:t>
            </a:r>
            <a:r>
              <a:rPr lang="it-IT" dirty="0" err="1" smtClean="0"/>
              <a:t>move</a:t>
            </a:r>
            <a:r>
              <a:rPr lang="it-IT" dirty="0" smtClean="0"/>
              <a:t> to a </a:t>
            </a:r>
            <a:r>
              <a:rPr lang="it-IT" dirty="0" err="1" smtClean="0"/>
              <a:t>microservice</a:t>
            </a:r>
            <a:r>
              <a:rPr lang="it-IT" dirty="0" smtClean="0"/>
              <a:t> </a:t>
            </a:r>
            <a:r>
              <a:rPr lang="it-IT" dirty="0" err="1" smtClean="0"/>
              <a:t>architecture</a:t>
            </a:r>
            <a:r>
              <a:rPr lang="it-IT" dirty="0" smtClean="0"/>
              <a:t> . </a:t>
            </a:r>
            <a:r>
              <a:rPr lang="it-IT" dirty="0" err="1" smtClean="0"/>
              <a:t>Not</a:t>
            </a:r>
            <a:r>
              <a:rPr lang="it-IT" dirty="0" smtClean="0"/>
              <a:t> </a:t>
            </a:r>
            <a:r>
              <a:rPr lang="it-IT" dirty="0" err="1" smtClean="0"/>
              <a:t>only</a:t>
            </a:r>
            <a:r>
              <a:rPr lang="it-IT" dirty="0" smtClean="0"/>
              <a:t> </a:t>
            </a:r>
            <a:r>
              <a:rPr lang="it-IT" dirty="0" err="1" smtClean="0"/>
              <a:t>because</a:t>
            </a:r>
            <a:r>
              <a:rPr lang="it-IT" dirty="0" smtClean="0"/>
              <a:t> the data </a:t>
            </a:r>
            <a:r>
              <a:rPr lang="it-IT" dirty="0" err="1" smtClean="0"/>
              <a:t>access</a:t>
            </a:r>
            <a:r>
              <a:rPr lang="it-IT" dirty="0" smtClean="0"/>
              <a:t> </a:t>
            </a:r>
            <a:r>
              <a:rPr lang="it-IT" dirty="0" err="1" smtClean="0"/>
              <a:t>is</a:t>
            </a:r>
            <a:r>
              <a:rPr lang="it-IT" dirty="0" smtClean="0"/>
              <a:t> private to </a:t>
            </a:r>
            <a:r>
              <a:rPr lang="it-IT" dirty="0" err="1" smtClean="0"/>
              <a:t>each</a:t>
            </a:r>
            <a:r>
              <a:rPr lang="it-IT" dirty="0" smtClean="0"/>
              <a:t> </a:t>
            </a:r>
            <a:r>
              <a:rPr lang="it-IT" dirty="0" err="1" smtClean="0"/>
              <a:t>microservice</a:t>
            </a:r>
            <a:r>
              <a:rPr lang="it-IT" dirty="0" smtClean="0"/>
              <a:t>(</a:t>
            </a:r>
            <a:r>
              <a:rPr lang="it-IT" dirty="0" err="1" smtClean="0"/>
              <a:t>encasulation</a:t>
            </a:r>
            <a:r>
              <a:rPr lang="it-IT" dirty="0" smtClean="0"/>
              <a:t>/</a:t>
            </a:r>
            <a:r>
              <a:rPr lang="it-IT" dirty="0" err="1" smtClean="0"/>
              <a:t>loosely</a:t>
            </a:r>
            <a:r>
              <a:rPr lang="it-IT" dirty="0" smtClean="0"/>
              <a:t> </a:t>
            </a:r>
            <a:r>
              <a:rPr lang="it-IT" dirty="0" err="1" smtClean="0"/>
              <a:t>coupled</a:t>
            </a:r>
            <a:r>
              <a:rPr lang="it-IT" dirty="0" smtClean="0"/>
              <a:t> -&gt; </a:t>
            </a:r>
            <a:r>
              <a:rPr lang="it-IT" dirty="0" err="1" smtClean="0"/>
              <a:t>indipendent</a:t>
            </a:r>
            <a:r>
              <a:rPr lang="it-IT" dirty="0" smtClean="0"/>
              <a:t> </a:t>
            </a:r>
            <a:r>
              <a:rPr lang="it-IT" dirty="0" err="1" smtClean="0"/>
              <a:t>evolution</a:t>
            </a:r>
            <a:r>
              <a:rPr lang="it-IT" dirty="0" smtClean="0"/>
              <a:t>) </a:t>
            </a:r>
            <a:r>
              <a:rPr lang="it-IT" dirty="0" err="1" smtClean="0"/>
              <a:t>but</a:t>
            </a:r>
            <a:r>
              <a:rPr lang="it-IT" dirty="0" smtClean="0"/>
              <a:t> </a:t>
            </a:r>
            <a:r>
              <a:rPr lang="it-IT" dirty="0" err="1" smtClean="0"/>
              <a:t>also</a:t>
            </a:r>
            <a:r>
              <a:rPr lang="it-IT" dirty="0" smtClean="0"/>
              <a:t> </a:t>
            </a:r>
            <a:r>
              <a:rPr lang="it-IT" dirty="0" err="1" smtClean="0"/>
              <a:t>because</a:t>
            </a:r>
            <a:r>
              <a:rPr lang="it-IT" dirty="0" smtClean="0"/>
              <a:t> of the use of </a:t>
            </a:r>
            <a:r>
              <a:rPr lang="it-IT" dirty="0" err="1" smtClean="0"/>
              <a:t>different</a:t>
            </a:r>
            <a:r>
              <a:rPr lang="it-IT" dirty="0" smtClean="0"/>
              <a:t> </a:t>
            </a:r>
            <a:r>
              <a:rPr lang="it-IT" dirty="0" err="1" smtClean="0"/>
              <a:t>dabase</a:t>
            </a:r>
            <a:r>
              <a:rPr lang="it-IT" dirty="0" smtClean="0"/>
              <a:t> </a:t>
            </a:r>
            <a:r>
              <a:rPr lang="it-IT" dirty="0" err="1" smtClean="0"/>
              <a:t>used</a:t>
            </a:r>
            <a:r>
              <a:rPr lang="it-IT" dirty="0" smtClean="0"/>
              <a:t> by </a:t>
            </a:r>
            <a:r>
              <a:rPr lang="it-IT" dirty="0" err="1" smtClean="0"/>
              <a:t>microservices</a:t>
            </a:r>
            <a:r>
              <a:rPr lang="it-IT" dirty="0" smtClean="0"/>
              <a:t>. A </a:t>
            </a:r>
            <a:r>
              <a:rPr lang="it-IT" dirty="0" err="1" smtClean="0"/>
              <a:t>microservice</a:t>
            </a:r>
            <a:r>
              <a:rPr lang="it-IT" dirty="0" smtClean="0"/>
              <a:t> </a:t>
            </a:r>
            <a:r>
              <a:rPr lang="it-IT" dirty="0" err="1" smtClean="0"/>
              <a:t>based</a:t>
            </a:r>
            <a:r>
              <a:rPr lang="it-IT" dirty="0" smtClean="0"/>
              <a:t> </a:t>
            </a:r>
            <a:r>
              <a:rPr lang="it-IT" dirty="0" err="1" smtClean="0"/>
              <a:t>architecture</a:t>
            </a:r>
            <a:r>
              <a:rPr lang="it-IT" dirty="0" smtClean="0"/>
              <a:t> </a:t>
            </a:r>
            <a:r>
              <a:rPr lang="it-IT" dirty="0" err="1" smtClean="0"/>
              <a:t>often</a:t>
            </a:r>
            <a:r>
              <a:rPr lang="it-IT" dirty="0" smtClean="0"/>
              <a:t> use a </a:t>
            </a:r>
            <a:r>
              <a:rPr lang="it-IT" dirty="0" err="1" smtClean="0"/>
              <a:t>mixture</a:t>
            </a:r>
            <a:r>
              <a:rPr lang="it-IT" dirty="0" smtClean="0"/>
              <a:t> of SQL and </a:t>
            </a:r>
            <a:r>
              <a:rPr lang="it-IT" dirty="0" err="1" smtClean="0"/>
              <a:t>NoSql</a:t>
            </a:r>
            <a:r>
              <a:rPr lang="it-IT" dirty="0" smtClean="0"/>
              <a:t> </a:t>
            </a:r>
            <a:r>
              <a:rPr lang="it-IT" dirty="0" err="1" smtClean="0"/>
              <a:t>Dataabse</a:t>
            </a:r>
            <a:r>
              <a:rPr lang="it-IT" dirty="0" smtClean="0"/>
              <a:t>  the so </a:t>
            </a:r>
            <a:r>
              <a:rPr lang="it-IT" dirty="0" err="1" smtClean="0"/>
              <a:t>called</a:t>
            </a:r>
            <a:r>
              <a:rPr lang="it-IT" dirty="0" smtClean="0"/>
              <a:t> </a:t>
            </a:r>
            <a:r>
              <a:rPr lang="it-IT" dirty="0" err="1" smtClean="0"/>
              <a:t>poliglot</a:t>
            </a:r>
            <a:r>
              <a:rPr lang="it-IT" dirty="0" smtClean="0"/>
              <a:t> </a:t>
            </a:r>
            <a:r>
              <a:rPr lang="it-IT" dirty="0" err="1" smtClean="0"/>
              <a:t>persistence</a:t>
            </a:r>
            <a:r>
              <a:rPr lang="it-IT" dirty="0" smtClean="0"/>
              <a:t> </a:t>
            </a:r>
            <a:r>
              <a:rPr lang="it-IT" dirty="0" err="1" smtClean="0"/>
              <a:t>approch</a:t>
            </a:r>
            <a:r>
              <a:rPr lang="it-IT" dirty="0" smtClean="0"/>
              <a:t>. </a:t>
            </a:r>
            <a:r>
              <a:rPr lang="it-IT" dirty="0" err="1" smtClean="0"/>
              <a:t>This</a:t>
            </a:r>
            <a:r>
              <a:rPr lang="it-IT" dirty="0" smtClean="0"/>
              <a:t> </a:t>
            </a:r>
            <a:r>
              <a:rPr lang="it-IT" dirty="0" err="1" smtClean="0"/>
              <a:t>has</a:t>
            </a:r>
            <a:r>
              <a:rPr lang="it-IT" dirty="0" smtClean="0"/>
              <a:t> </a:t>
            </a:r>
            <a:r>
              <a:rPr lang="it-IT" dirty="0" err="1" smtClean="0"/>
              <a:t>many</a:t>
            </a:r>
            <a:r>
              <a:rPr lang="it-IT" dirty="0" smtClean="0"/>
              <a:t> benefits: ,ore </a:t>
            </a:r>
            <a:r>
              <a:rPr lang="it-IT" dirty="0" err="1" smtClean="0"/>
              <a:t>convinent</a:t>
            </a:r>
            <a:r>
              <a:rPr lang="it-IT" dirty="0" smtClean="0"/>
              <a:t> </a:t>
            </a:r>
            <a:r>
              <a:rPr lang="it-IT" dirty="0" err="1" smtClean="0"/>
              <a:t>datamodel</a:t>
            </a:r>
            <a:r>
              <a:rPr lang="it-IT" dirty="0" smtClean="0"/>
              <a:t> </a:t>
            </a:r>
            <a:r>
              <a:rPr lang="it-IT" dirty="0" err="1" smtClean="0"/>
              <a:t>according</a:t>
            </a:r>
            <a:r>
              <a:rPr lang="it-IT" dirty="0" smtClean="0"/>
              <a:t> business </a:t>
            </a:r>
            <a:r>
              <a:rPr lang="it-IT" dirty="0" err="1" smtClean="0"/>
              <a:t>requirements</a:t>
            </a:r>
            <a:r>
              <a:rPr lang="it-IT" dirty="0" smtClean="0"/>
              <a:t> and </a:t>
            </a:r>
            <a:r>
              <a:rPr lang="it-IT" dirty="0" err="1" smtClean="0"/>
              <a:t>better</a:t>
            </a:r>
            <a:r>
              <a:rPr lang="it-IT" dirty="0" smtClean="0"/>
              <a:t> performance and </a:t>
            </a:r>
            <a:r>
              <a:rPr lang="it-IT" dirty="0" err="1" smtClean="0"/>
              <a:t>scalability</a:t>
            </a:r>
            <a:r>
              <a:rPr lang="it-IT" dirty="0" smtClean="0"/>
              <a:t> </a:t>
            </a:r>
            <a:r>
              <a:rPr lang="it-IT" dirty="0" err="1" smtClean="0"/>
              <a:t>but</a:t>
            </a:r>
            <a:r>
              <a:rPr lang="it-IT" dirty="0" smtClean="0"/>
              <a:t> introduce </a:t>
            </a:r>
            <a:r>
              <a:rPr lang="it-IT" dirty="0" err="1" smtClean="0"/>
              <a:t>distributed</a:t>
            </a:r>
            <a:r>
              <a:rPr lang="it-IT" dirty="0" smtClean="0"/>
              <a:t> data </a:t>
            </a:r>
            <a:r>
              <a:rPr lang="it-IT" dirty="0" err="1" smtClean="0"/>
              <a:t>transaction</a:t>
            </a:r>
            <a:r>
              <a:rPr lang="it-IT" dirty="0" smtClean="0"/>
              <a:t> </a:t>
            </a:r>
            <a:r>
              <a:rPr lang="it-IT" dirty="0" err="1" smtClean="0"/>
              <a:t>challenge</a:t>
            </a:r>
            <a:r>
              <a:rPr lang="it-IT" dirty="0" smtClean="0"/>
              <a:t>: </a:t>
            </a:r>
            <a:r>
              <a:rPr lang="it-IT" dirty="0" err="1" smtClean="0"/>
              <a:t>implement</a:t>
            </a:r>
            <a:r>
              <a:rPr lang="it-IT" dirty="0" smtClean="0"/>
              <a:t> business </a:t>
            </a:r>
            <a:r>
              <a:rPr lang="it-IT" dirty="0" err="1" smtClean="0"/>
              <a:t>transaction</a:t>
            </a:r>
            <a:r>
              <a:rPr lang="it-IT" dirty="0" smtClean="0"/>
              <a:t> </a:t>
            </a:r>
            <a:r>
              <a:rPr lang="it-IT" dirty="0" err="1" smtClean="0"/>
              <a:t>that</a:t>
            </a:r>
            <a:r>
              <a:rPr lang="it-IT" dirty="0" smtClean="0"/>
              <a:t> </a:t>
            </a:r>
            <a:r>
              <a:rPr lang="it-IT" dirty="0" err="1" smtClean="0"/>
              <a:t>maintain</a:t>
            </a:r>
            <a:r>
              <a:rPr lang="it-IT" dirty="0" smtClean="0"/>
              <a:t> </a:t>
            </a:r>
            <a:r>
              <a:rPr lang="it-IT" dirty="0" err="1" smtClean="0"/>
              <a:t>consistency</a:t>
            </a:r>
            <a:r>
              <a:rPr lang="it-IT" dirty="0" smtClean="0"/>
              <a:t> </a:t>
            </a:r>
            <a:r>
              <a:rPr lang="it-IT" dirty="0" err="1" smtClean="0"/>
              <a:t>acrosso</a:t>
            </a:r>
            <a:r>
              <a:rPr lang="it-IT" dirty="0" smtClean="0"/>
              <a:t> multiple </a:t>
            </a:r>
            <a:r>
              <a:rPr lang="it-IT" dirty="0" err="1" smtClean="0"/>
              <a:t>services</a:t>
            </a:r>
            <a:r>
              <a:rPr lang="it-IT" dirty="0" smtClean="0"/>
              <a:t>. And </a:t>
            </a:r>
            <a:r>
              <a:rPr lang="it-IT" dirty="0" err="1" smtClean="0"/>
              <a:t>implement</a:t>
            </a:r>
            <a:r>
              <a:rPr lang="it-IT" dirty="0" smtClean="0"/>
              <a:t> </a:t>
            </a:r>
            <a:r>
              <a:rPr lang="it-IT" dirty="0" err="1" smtClean="0"/>
              <a:t>queries</a:t>
            </a:r>
            <a:r>
              <a:rPr lang="it-IT" dirty="0" smtClean="0"/>
              <a:t> </a:t>
            </a:r>
            <a:r>
              <a:rPr lang="it-IT" dirty="0" err="1" smtClean="0"/>
              <a:t>that</a:t>
            </a:r>
            <a:r>
              <a:rPr lang="it-IT" dirty="0" smtClean="0"/>
              <a:t> </a:t>
            </a:r>
            <a:r>
              <a:rPr lang="it-IT" dirty="0" err="1" smtClean="0"/>
              <a:t>retrieve</a:t>
            </a:r>
            <a:r>
              <a:rPr lang="it-IT" dirty="0" smtClean="0"/>
              <a:t> data from multiple </a:t>
            </a:r>
            <a:r>
              <a:rPr lang="it-IT" dirty="0" err="1" smtClean="0"/>
              <a:t>services</a:t>
            </a:r>
            <a:r>
              <a:rPr lang="it-IT" dirty="0" smtClean="0"/>
              <a:t>.</a:t>
            </a:r>
          </a:p>
          <a:p>
            <a:pPr marL="0" indent="0">
              <a:buNone/>
            </a:pPr>
            <a:r>
              <a:rPr lang="it-IT" dirty="0" err="1" smtClean="0"/>
              <a:t>Maintain</a:t>
            </a:r>
            <a:r>
              <a:rPr lang="it-IT" dirty="0" smtClean="0"/>
              <a:t> data </a:t>
            </a:r>
            <a:r>
              <a:rPr lang="it-IT" dirty="0" err="1" smtClean="0"/>
              <a:t>consistency</a:t>
            </a:r>
            <a:r>
              <a:rPr lang="it-IT" dirty="0" smtClean="0"/>
              <a:t> </a:t>
            </a:r>
            <a:r>
              <a:rPr lang="it-IT" dirty="0" err="1" smtClean="0"/>
              <a:t>across</a:t>
            </a:r>
            <a:r>
              <a:rPr lang="it-IT" dirty="0" smtClean="0"/>
              <a:t> </a:t>
            </a:r>
            <a:r>
              <a:rPr lang="it-IT" dirty="0" err="1" smtClean="0"/>
              <a:t>microservices</a:t>
            </a:r>
            <a:r>
              <a:rPr lang="it-IT" dirty="0" smtClean="0"/>
              <a:t> (by </a:t>
            </a:r>
            <a:r>
              <a:rPr lang="it-IT" dirty="0" err="1" smtClean="0"/>
              <a:t>exchanging</a:t>
            </a:r>
            <a:r>
              <a:rPr lang="it-IT" dirty="0" smtClean="0"/>
              <a:t> </a:t>
            </a:r>
            <a:r>
              <a:rPr lang="it-IT" dirty="0" err="1" smtClean="0"/>
              <a:t>events</a:t>
            </a:r>
            <a:r>
              <a:rPr lang="it-IT" dirty="0" smtClean="0"/>
              <a:t>)</a:t>
            </a:r>
          </a:p>
          <a:p>
            <a:pPr marL="0" indent="0">
              <a:buNone/>
            </a:pPr>
            <a:r>
              <a:rPr lang="en-US" dirty="0" smtClean="0"/>
              <a:t>Having applied the</a:t>
            </a:r>
            <a:r>
              <a:rPr lang="en-US" dirty="0"/>
              <a:t> </a:t>
            </a:r>
            <a:r>
              <a:rPr lang="en-US" u="sng" dirty="0">
                <a:hlinkClick r:id="rId2"/>
              </a:rPr>
              <a:t>Database per Service</a:t>
            </a:r>
            <a:r>
              <a:rPr lang="en-US" dirty="0"/>
              <a:t> pattern. Each service has its own database. Some business transactions, however, span multiple service so you need a mechanism to ensure data consistency across services</a:t>
            </a:r>
            <a:r>
              <a:rPr lang="en-US" dirty="0" smtClean="0"/>
              <a:t>.</a:t>
            </a:r>
          </a:p>
          <a:p>
            <a:r>
              <a:rPr lang="en-US" dirty="0"/>
              <a:t>Use an event-driven, eventually consistent approach. Each service publishes an event whenever it update it’s data. Other service subscribe to events. When an event is received, a service updates it’s </a:t>
            </a:r>
            <a:r>
              <a:rPr lang="en-US" dirty="0" smtClean="0"/>
              <a:t>data</a:t>
            </a:r>
            <a:endParaRPr lang="it-IT" b="1" dirty="0"/>
          </a:p>
          <a:p>
            <a:r>
              <a:rPr lang="en-US" dirty="0"/>
              <a:t>This pattern has the following benefits:</a:t>
            </a:r>
            <a:endParaRPr lang="it-IT" sz="4800" dirty="0"/>
          </a:p>
          <a:p>
            <a:pPr lvl="1"/>
            <a:r>
              <a:rPr lang="en-US" dirty="0"/>
              <a:t>It enables an application to maintain data consistency across multiple services without using distributed transactions</a:t>
            </a:r>
            <a:endParaRPr lang="it-IT" sz="4400" dirty="0"/>
          </a:p>
          <a:p>
            <a:r>
              <a:rPr lang="en-US" dirty="0"/>
              <a:t>This solution has the following drawbacks:</a:t>
            </a:r>
            <a:endParaRPr lang="it-IT" sz="4800" dirty="0"/>
          </a:p>
          <a:p>
            <a:pPr lvl="1"/>
            <a:r>
              <a:rPr lang="en-US" dirty="0"/>
              <a:t>The programming model is more </a:t>
            </a:r>
            <a:r>
              <a:rPr lang="en-US" dirty="0" smtClean="0"/>
              <a:t>complex</a:t>
            </a:r>
          </a:p>
          <a:p>
            <a:pPr lvl="1"/>
            <a:r>
              <a:rPr lang="en-US" sz="4400" dirty="0" smtClean="0"/>
              <a:t>Introduction of a message broker (overhead of management)</a:t>
            </a:r>
            <a:endParaRPr lang="it-IT" sz="4400" dirty="0"/>
          </a:p>
          <a:p>
            <a:pPr marL="0" indent="0">
              <a:buNone/>
            </a:pPr>
            <a:endParaRPr lang="it-IT" dirty="0"/>
          </a:p>
          <a:p>
            <a:pPr marL="0" indent="0">
              <a:buNone/>
            </a:pPr>
            <a:endParaRPr lang="it-IT" dirty="0" smtClean="0"/>
          </a:p>
          <a:p>
            <a:pPr marL="0" indent="0">
              <a:buNone/>
            </a:pPr>
            <a:endParaRPr lang="it-IT" dirty="0"/>
          </a:p>
          <a:p>
            <a:pPr marL="0" indent="0">
              <a:buNone/>
            </a:pPr>
            <a:endParaRPr lang="it-IT" dirty="0" smtClean="0"/>
          </a:p>
          <a:p>
            <a:endParaRPr lang="it-IT" dirty="0"/>
          </a:p>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smtClean="0"/>
              <a:t>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a:p>
        </p:txBody>
      </p:sp>
    </p:spTree>
    <p:extLst>
      <p:ext uri="{BB962C8B-B14F-4D97-AF65-F5344CB8AC3E}">
        <p14:creationId xmlns:p14="http://schemas.microsoft.com/office/powerpoint/2010/main" val="1198612420"/>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pPr marL="0" indent="0">
              <a:buNone/>
            </a:pPr>
            <a:r>
              <a:rPr lang="en-US" sz="3200" dirty="0" smtClean="0"/>
              <a:t>Having applied the</a:t>
            </a:r>
            <a:r>
              <a:rPr lang="en-US" sz="3200" dirty="0"/>
              <a:t> </a:t>
            </a:r>
            <a:r>
              <a:rPr lang="en-US" sz="3200" u="sng" dirty="0">
                <a:hlinkClick r:id="rId2"/>
              </a:rPr>
              <a:t>Database per Service</a:t>
            </a:r>
            <a:r>
              <a:rPr lang="en-US" sz="3200" dirty="0"/>
              <a:t> pattern. Each service has its own database. Some business transactions, however, span multiple service so you need a mechanism to ensure data consistency across services</a:t>
            </a:r>
            <a:r>
              <a:rPr lang="en-US" sz="3200" dirty="0" smtClean="0"/>
              <a:t>.</a:t>
            </a:r>
          </a:p>
          <a:p>
            <a:r>
              <a:rPr lang="en-US" sz="3200" dirty="0"/>
              <a:t>Use an event-driven, eventually consistent approach. Each service publishes an event whenever it update it’s data. Other service subscribe to events. When an event is received, a service updates it’s </a:t>
            </a:r>
            <a:r>
              <a:rPr lang="en-US" sz="3200" dirty="0" smtClean="0"/>
              <a:t>data</a:t>
            </a:r>
            <a:endParaRPr lang="it-IT" sz="3200" b="1" dirty="0"/>
          </a:p>
          <a:p>
            <a:r>
              <a:rPr lang="en-US" sz="3200" dirty="0"/>
              <a:t>This pattern has the following benefits:</a:t>
            </a:r>
            <a:endParaRPr lang="it-IT" sz="3200" dirty="0"/>
          </a:p>
          <a:p>
            <a:pPr lvl="1"/>
            <a:r>
              <a:rPr lang="en-US" sz="3200" dirty="0"/>
              <a:t>It enables an application to maintain data consistency across multiple services without using distributed transactions</a:t>
            </a:r>
            <a:endParaRPr lang="it-IT" sz="3200" dirty="0"/>
          </a:p>
          <a:p>
            <a:r>
              <a:rPr lang="en-US" sz="3200" dirty="0"/>
              <a:t>This solution has the following drawbacks:</a:t>
            </a:r>
            <a:endParaRPr lang="it-IT" sz="3200" dirty="0"/>
          </a:p>
          <a:p>
            <a:pPr lvl="1"/>
            <a:r>
              <a:rPr lang="en-US" sz="3200" dirty="0"/>
              <a:t>The programming model is more </a:t>
            </a:r>
            <a:r>
              <a:rPr lang="en-US" sz="3200" dirty="0" smtClean="0"/>
              <a:t>complex</a:t>
            </a:r>
          </a:p>
          <a:p>
            <a:pPr lvl="1"/>
            <a:r>
              <a:rPr lang="en-US" sz="3200" dirty="0" smtClean="0"/>
              <a:t>Introduction of a message broker (overhead of management)</a:t>
            </a:r>
            <a:endParaRPr lang="it-IT" sz="3200" dirty="0" smtClean="0"/>
          </a:p>
          <a:p>
            <a:r>
              <a:rPr lang="it-IT" sz="3200" dirty="0" err="1" smtClean="0"/>
              <a:t>Transaction</a:t>
            </a:r>
            <a:r>
              <a:rPr lang="it-IT" sz="3200" dirty="0" smtClean="0"/>
              <a:t> model: </a:t>
            </a:r>
            <a:r>
              <a:rPr lang="it-IT" sz="3200" dirty="0" err="1" smtClean="0"/>
              <a:t>example</a:t>
            </a:r>
            <a:r>
              <a:rPr lang="it-IT" sz="3200" dirty="0" smtClean="0"/>
              <a:t> of base model</a:t>
            </a:r>
          </a:p>
          <a:p>
            <a:pPr lvl="1"/>
            <a:r>
              <a:rPr lang="it-IT" sz="3200" dirty="0" smtClean="0"/>
              <a:t>High Reliability of </a:t>
            </a:r>
            <a:r>
              <a:rPr lang="it-IT" sz="3200" dirty="0" err="1" smtClean="0"/>
              <a:t>message</a:t>
            </a:r>
            <a:r>
              <a:rPr lang="it-IT" sz="3200" dirty="0" smtClean="0"/>
              <a:t> broker</a:t>
            </a:r>
          </a:p>
          <a:p>
            <a:pPr lvl="1"/>
            <a:endParaRPr lang="it-IT" sz="3200" dirty="0"/>
          </a:p>
          <a:p>
            <a:pPr lvl="1"/>
            <a:r>
              <a:rPr lang="it-IT" sz="3200" dirty="0" err="1" smtClean="0"/>
              <a:t>Scheduler</a:t>
            </a:r>
            <a:r>
              <a:rPr lang="it-IT" sz="3200" dirty="0" smtClean="0"/>
              <a:t> </a:t>
            </a:r>
            <a:r>
              <a:rPr lang="it-IT" sz="3200" dirty="0" err="1" smtClean="0"/>
              <a:t>definition</a:t>
            </a:r>
            <a:r>
              <a:rPr lang="it-IT" sz="3200" dirty="0" smtClean="0"/>
              <a:t> and </a:t>
            </a:r>
            <a:r>
              <a:rPr lang="it-IT" sz="3200" dirty="0" err="1" smtClean="0"/>
              <a:t>implementation</a:t>
            </a:r>
            <a:r>
              <a:rPr lang="it-IT" sz="3200" dirty="0" smtClean="0"/>
              <a:t> </a:t>
            </a:r>
            <a:r>
              <a:rPr lang="it-IT" sz="3200" dirty="0" err="1" smtClean="0"/>
              <a:t>details</a:t>
            </a:r>
            <a:endParaRPr lang="it-IT" sz="3200" dirty="0" smtClean="0"/>
          </a:p>
          <a:p>
            <a:pPr lvl="1"/>
            <a:r>
              <a:rPr lang="it-IT" sz="3200" dirty="0" err="1" smtClean="0"/>
              <a:t>poliglot</a:t>
            </a:r>
            <a:r>
              <a:rPr lang="it-IT" sz="3200" dirty="0" smtClean="0"/>
              <a:t> </a:t>
            </a:r>
            <a:r>
              <a:rPr lang="it-IT" sz="3200" dirty="0" err="1" smtClean="0"/>
              <a:t>persistance</a:t>
            </a:r>
            <a:r>
              <a:rPr lang="it-IT" sz="3200" dirty="0" smtClean="0"/>
              <a:t> pattern </a:t>
            </a:r>
            <a:r>
              <a:rPr lang="it-IT" sz="3200" dirty="0" err="1" smtClean="0"/>
              <a:t>implementation</a:t>
            </a:r>
            <a:endParaRPr lang="it-IT" sz="3200" dirty="0" smtClean="0"/>
          </a:p>
          <a:p>
            <a:pPr lvl="1"/>
            <a:endParaRPr lang="it-IT" dirty="0"/>
          </a:p>
        </p:txBody>
      </p:sp>
    </p:spTree>
    <p:extLst>
      <p:ext uri="{BB962C8B-B14F-4D97-AF65-F5344CB8AC3E}">
        <p14:creationId xmlns:p14="http://schemas.microsoft.com/office/powerpoint/2010/main" val="1096932910"/>
      </p:ext>
    </p:extLst>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cocnsists</a:t>
            </a:r>
            <a:r>
              <a:rPr lang="it-IT" dirty="0" smtClean="0"/>
              <a:t> of a </a:t>
            </a:r>
            <a:r>
              <a:rPr lang="it-IT" dirty="0" err="1" smtClean="0"/>
              <a:t>microservice</a:t>
            </a:r>
            <a:r>
              <a:rPr lang="it-IT" dirty="0" smtClean="0"/>
              <a:t> </a:t>
            </a:r>
            <a:r>
              <a:rPr lang="it-IT" dirty="0" err="1" smtClean="0"/>
              <a:t>updating</a:t>
            </a:r>
            <a:r>
              <a:rPr lang="it-IT" dirty="0" smtClean="0"/>
              <a:t> a business </a:t>
            </a:r>
            <a:r>
              <a:rPr lang="it-IT" dirty="0" err="1" smtClean="0"/>
              <a:t>entity</a:t>
            </a:r>
            <a:r>
              <a:rPr lang="it-IT" dirty="0" smtClean="0"/>
              <a:t> and </a:t>
            </a:r>
            <a:r>
              <a:rPr lang="it-IT" dirty="0" err="1" smtClean="0"/>
              <a:t>publishing</a:t>
            </a:r>
            <a:r>
              <a:rPr lang="it-IT" dirty="0" smtClean="0"/>
              <a:t> an </a:t>
            </a:r>
            <a:r>
              <a:rPr lang="it-IT" dirty="0" err="1" smtClean="0"/>
              <a:t>event</a:t>
            </a:r>
            <a:r>
              <a:rPr lang="it-IT" dirty="0" smtClean="0"/>
              <a:t> </a:t>
            </a:r>
            <a:r>
              <a:rPr lang="it-IT" dirty="0" err="1" smtClean="0"/>
              <a:t>yhat</a:t>
            </a:r>
            <a:r>
              <a:rPr lang="it-IT" dirty="0" smtClean="0"/>
              <a:t> trigger the </a:t>
            </a:r>
            <a:r>
              <a:rPr lang="it-IT" dirty="0" err="1" smtClean="0"/>
              <a:t>next</a:t>
            </a:r>
            <a:r>
              <a:rPr lang="it-IT" dirty="0" smtClean="0"/>
              <a:t> </a:t>
            </a:r>
            <a:r>
              <a:rPr lang="it-IT" dirty="0" err="1" smtClean="0"/>
              <a:t>step</a:t>
            </a:r>
            <a:r>
              <a:rPr lang="it-IT" dirty="0" smtClean="0"/>
              <a:t>. </a:t>
            </a:r>
          </a:p>
          <a:p>
            <a:pPr lvl="1"/>
            <a:r>
              <a:rPr lang="it-IT" dirty="0" smtClean="0"/>
              <a:t>The </a:t>
            </a:r>
            <a:r>
              <a:rPr lang="it-IT" dirty="0" err="1" smtClean="0"/>
              <a:t>message</a:t>
            </a:r>
            <a:r>
              <a:rPr lang="it-IT" dirty="0" smtClean="0"/>
              <a:t> </a:t>
            </a:r>
            <a:r>
              <a:rPr lang="it-IT" dirty="0" err="1" smtClean="0"/>
              <a:t>brojer</a:t>
            </a:r>
            <a:r>
              <a:rPr lang="it-IT" dirty="0" smtClean="0"/>
              <a:t> </a:t>
            </a:r>
            <a:r>
              <a:rPr lang="it-IT" dirty="0" err="1" smtClean="0"/>
              <a:t>guarantees</a:t>
            </a:r>
            <a:r>
              <a:rPr lang="it-IT" dirty="0" smtClean="0"/>
              <a:t> </a:t>
            </a:r>
            <a:r>
              <a:rPr lang="it-IT" dirty="0" err="1" smtClean="0"/>
              <a:t>that</a:t>
            </a:r>
            <a:r>
              <a:rPr lang="it-IT" dirty="0" smtClean="0"/>
              <a:t> </a:t>
            </a:r>
            <a:r>
              <a:rPr lang="it-IT" dirty="0" err="1" smtClean="0"/>
              <a:t>ebìvents</a:t>
            </a:r>
            <a:r>
              <a:rPr lang="it-IT" dirty="0" smtClean="0"/>
              <a:t> 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lvl="1"/>
            <a:r>
              <a:rPr lang="it-IT" dirty="0" err="1" smtClean="0"/>
              <a:t>Events</a:t>
            </a:r>
            <a:r>
              <a:rPr lang="it-IT" dirty="0" smtClean="0"/>
              <a:t> </a:t>
            </a:r>
            <a:r>
              <a:rPr lang="it-IT" dirty="0" err="1" smtClean="0"/>
              <a:t>will</a:t>
            </a:r>
            <a:r>
              <a:rPr lang="it-IT" dirty="0" smtClean="0"/>
              <a:t> be </a:t>
            </a:r>
            <a:r>
              <a:rPr lang="it-IT" dirty="0" err="1" smtClean="0"/>
              <a:t>used</a:t>
            </a:r>
            <a:r>
              <a:rPr lang="it-IT" dirty="0" smtClean="0"/>
              <a:t> alo 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a:t>
            </a:r>
          </a:p>
          <a:p>
            <a:pPr lvl="1"/>
            <a:endParaRPr lang="it-IT" dirty="0" smtClean="0"/>
          </a:p>
          <a:p>
            <a:pPr lvl="1"/>
            <a:r>
              <a:rPr lang="it-IT" dirty="0" err="1" smtClean="0"/>
              <a:t>Drawbacks</a:t>
            </a:r>
            <a:r>
              <a:rPr lang="it-IT" dirty="0" smtClean="0"/>
              <a:t> of </a:t>
            </a:r>
            <a:r>
              <a:rPr lang="it-IT" dirty="0" err="1" smtClean="0"/>
              <a:t>this</a:t>
            </a:r>
            <a:r>
              <a:rPr lang="it-IT" dirty="0" smtClean="0"/>
              <a:t> </a:t>
            </a:r>
            <a:r>
              <a:rPr lang="it-IT" dirty="0" err="1" smtClean="0"/>
              <a:t>approch</a:t>
            </a:r>
            <a:r>
              <a:rPr lang="it-IT" dirty="0" smtClean="0"/>
              <a:t>:</a:t>
            </a:r>
          </a:p>
          <a:p>
            <a:pPr lvl="2"/>
            <a:r>
              <a:rPr lang="it-IT" dirty="0" smtClean="0"/>
              <a:t>Programming model more </a:t>
            </a:r>
            <a:r>
              <a:rPr lang="it-IT" dirty="0" err="1" smtClean="0"/>
              <a:t>complex</a:t>
            </a:r>
            <a:endParaRPr lang="it-IT" dirty="0" smtClean="0"/>
          </a:p>
          <a:p>
            <a:pPr lvl="2"/>
            <a:r>
              <a:rPr lang="it-IT" dirty="0" smtClean="0"/>
              <a:t>The </a:t>
            </a:r>
            <a:r>
              <a:rPr lang="it-IT" dirty="0" err="1" smtClean="0"/>
              <a:t>need</a:t>
            </a:r>
            <a:r>
              <a:rPr lang="it-IT" dirty="0" smtClean="0"/>
              <a:t> of </a:t>
            </a:r>
            <a:r>
              <a:rPr lang="it-IT" dirty="0" err="1" smtClean="0"/>
              <a:t>implementing</a:t>
            </a:r>
            <a:r>
              <a:rPr lang="it-IT" dirty="0" smtClean="0"/>
              <a:t> </a:t>
            </a:r>
            <a:r>
              <a:rPr lang="it-IT" dirty="0" err="1" smtClean="0"/>
              <a:t>compansating</a:t>
            </a:r>
            <a:r>
              <a:rPr lang="it-IT" dirty="0" smtClean="0"/>
              <a:t> </a:t>
            </a:r>
            <a:r>
              <a:rPr lang="it-IT" dirty="0" err="1" smtClean="0"/>
              <a:t>transaction</a:t>
            </a:r>
            <a:r>
              <a:rPr lang="it-IT" dirty="0" smtClean="0"/>
              <a:t> to </a:t>
            </a:r>
            <a:r>
              <a:rPr lang="it-IT" dirty="0" err="1" smtClean="0"/>
              <a:t>recover</a:t>
            </a:r>
            <a:r>
              <a:rPr lang="it-IT" dirty="0" smtClean="0"/>
              <a:t> from </a:t>
            </a:r>
            <a:r>
              <a:rPr lang="it-IT" dirty="0" err="1" smtClean="0"/>
              <a:t>application</a:t>
            </a:r>
            <a:r>
              <a:rPr lang="it-IT" dirty="0" smtClean="0"/>
              <a:t>/</a:t>
            </a:r>
            <a:r>
              <a:rPr lang="it-IT" dirty="0" err="1" smtClean="0"/>
              <a:t>infrastructure</a:t>
            </a:r>
            <a:r>
              <a:rPr lang="it-IT" dirty="0" smtClean="0"/>
              <a:t> </a:t>
            </a:r>
            <a:r>
              <a:rPr lang="it-IT" dirty="0" err="1" smtClean="0"/>
              <a:t>failures</a:t>
            </a:r>
            <a:r>
              <a:rPr lang="it-IT" dirty="0"/>
              <a:t>	</a:t>
            </a:r>
          </a:p>
          <a:p>
            <a:pPr lvl="1"/>
            <a:r>
              <a:rPr lang="it-IT" dirty="0" err="1" smtClean="0"/>
              <a:t>Ato</a:t>
            </a:r>
            <a:r>
              <a:rPr lang="it-IT" dirty="0" smtClean="0"/>
              <a:t> mitigate </a:t>
            </a:r>
            <a:r>
              <a:rPr lang="it-IT" dirty="0" err="1" smtClean="0"/>
              <a:t>infrastructure</a:t>
            </a:r>
            <a:r>
              <a:rPr lang="it-IT" dirty="0" smtClean="0"/>
              <a:t> </a:t>
            </a:r>
            <a:r>
              <a:rPr lang="it-IT" dirty="0" err="1" smtClean="0"/>
              <a:t>failure</a:t>
            </a:r>
            <a:r>
              <a:rPr lang="it-IT" dirty="0" smtClean="0"/>
              <a:t> </a:t>
            </a:r>
            <a:r>
              <a:rPr lang="it-IT" dirty="0" err="1" smtClean="0"/>
              <a:t>coming</a:t>
            </a:r>
            <a:r>
              <a:rPr lang="it-IT" dirty="0" smtClean="0"/>
              <a:t> from </a:t>
            </a:r>
            <a:r>
              <a:rPr lang="it-IT" dirty="0" err="1" smtClean="0"/>
              <a:t>message</a:t>
            </a:r>
            <a:r>
              <a:rPr lang="it-IT" smtClean="0"/>
              <a:t> broker:  </a:t>
            </a:r>
            <a:r>
              <a:rPr lang="it-IT" dirty="0" err="1" smtClean="0"/>
              <a:t>mitigating</a:t>
            </a:r>
            <a:r>
              <a:rPr lang="it-IT" dirty="0" smtClean="0"/>
              <a:t> 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smtClean="0"/>
          </a:p>
          <a:p>
            <a:pPr lvl="1"/>
            <a:endParaRPr lang="it-IT" dirty="0"/>
          </a:p>
        </p:txBody>
      </p:sp>
    </p:spTree>
    <p:extLst>
      <p:ext uri="{BB962C8B-B14F-4D97-AF65-F5344CB8AC3E}">
        <p14:creationId xmlns:p14="http://schemas.microsoft.com/office/powerpoint/2010/main" val="3274309917"/>
      </p:ext>
    </p:extLst>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a:t>architecture</a:t>
            </a:r>
            <a:r>
              <a:rPr lang="it-IT" dirty="0"/>
              <a:t> System </a:t>
            </a:r>
            <a:r>
              <a:rPr lang="it-IT" dirty="0" err="1" smtClean="0"/>
              <a:t>landscape</a:t>
            </a:r>
            <a:endParaRPr lang="it-IT" dirty="0"/>
          </a:p>
        </p:txBody>
      </p:sp>
      <p:grpSp>
        <p:nvGrpSpPr>
          <p:cNvPr id="29" name="Gruppo 28"/>
          <p:cNvGrpSpPr/>
          <p:nvPr/>
        </p:nvGrpSpPr>
        <p:grpSpPr>
          <a:xfrm>
            <a:off x="6187096" y="5024655"/>
            <a:ext cx="3294062" cy="3258502"/>
            <a:chOff x="4901221" y="5024655"/>
            <a:chExt cx="3294062" cy="3258502"/>
          </a:xfrm>
        </p:grpSpPr>
        <p:sp>
          <p:nvSpPr>
            <p:cNvPr id="2" name="Rettangolo arrotondato 1"/>
            <p:cNvSpPr/>
            <p:nvPr/>
          </p:nvSpPr>
          <p:spPr bwMode="auto">
            <a:xfrm>
              <a:off x="4901221" y="5677561"/>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5716276" y="7073721"/>
              <a:ext cx="1656184" cy="1209436"/>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flipH="1">
              <a:off x="6544368" y="6591961"/>
              <a:ext cx="3884"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6548251" y="5285798"/>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6412520"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328" name="Fumetto 2 12327"/>
          <p:cNvSpPr/>
          <p:nvPr/>
        </p:nvSpPr>
        <p:spPr bwMode="auto">
          <a:xfrm>
            <a:off x="10842065" y="262489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stCxn id="12328" idx="4"/>
          </p:cNvCxnSpPr>
          <p:nvPr/>
        </p:nvCxnSpPr>
        <p:spPr bwMode="auto">
          <a:xfrm flipH="1">
            <a:off x="7930104" y="3909946"/>
            <a:ext cx="3872740"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Connettore 2 41"/>
          <p:cNvCxnSpPr>
            <a:stCxn id="12328" idx="4"/>
            <a:endCxn id="82" idx="7"/>
          </p:cNvCxnSpPr>
          <p:nvPr/>
        </p:nvCxnSpPr>
        <p:spPr bwMode="auto">
          <a:xfrm>
            <a:off x="11802844" y="3909946"/>
            <a:ext cx="3852961"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12328" idx="4"/>
            <a:endCxn id="75" idx="0"/>
          </p:cNvCxnSpPr>
          <p:nvPr/>
        </p:nvCxnSpPr>
        <p:spPr bwMode="auto">
          <a:xfrm flipH="1">
            <a:off x="11789381" y="3909946"/>
            <a:ext cx="13463" cy="112879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2320" name="Gruppo 12319"/>
          <p:cNvGrpSpPr/>
          <p:nvPr/>
        </p:nvGrpSpPr>
        <p:grpSpPr>
          <a:xfrm>
            <a:off x="10142351" y="5038744"/>
            <a:ext cx="3294062" cy="3244413"/>
            <a:chOff x="8856476" y="5038744"/>
            <a:chExt cx="3294062" cy="3244413"/>
          </a:xfrm>
        </p:grpSpPr>
        <p:grpSp>
          <p:nvGrpSpPr>
            <p:cNvPr id="69" name="Gruppo 68"/>
            <p:cNvGrpSpPr/>
            <p:nvPr/>
          </p:nvGrpSpPr>
          <p:grpSpPr>
            <a:xfrm>
              <a:off x="8856476" y="5038744"/>
              <a:ext cx="3294062" cy="2083411"/>
              <a:chOff x="19126200" y="3177638"/>
              <a:chExt cx="3294062" cy="2083411"/>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73" name="Connettore 2 72"/>
              <p:cNvCxnSpPr>
                <a:stCxn id="70" idx="2"/>
                <a:endCxn id="30" idx="1"/>
              </p:cNvCxnSpPr>
              <p:nvPr/>
            </p:nvCxnSpPr>
            <p:spPr bwMode="auto">
              <a:xfrm flipH="1">
                <a:off x="20773230" y="4744944"/>
                <a:ext cx="1" cy="516105"/>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0" name="Cilindro 29"/>
            <p:cNvSpPr/>
            <p:nvPr/>
          </p:nvSpPr>
          <p:spPr bwMode="auto">
            <a:xfrm>
              <a:off x="9675414" y="7122155"/>
              <a:ext cx="1656184"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1" name="Gruppo 20"/>
          <p:cNvGrpSpPr/>
          <p:nvPr/>
        </p:nvGrpSpPr>
        <p:grpSpPr>
          <a:xfrm>
            <a:off x="14104751" y="5024655"/>
            <a:ext cx="3294062" cy="3258502"/>
            <a:chOff x="11994358" y="6004337"/>
            <a:chExt cx="3294062" cy="3258502"/>
          </a:xfrm>
        </p:grpSpPr>
        <p:grpSp>
          <p:nvGrpSpPr>
            <p:cNvPr id="77" name="Gruppo 76"/>
            <p:cNvGrpSpPr/>
            <p:nvPr/>
          </p:nvGrpSpPr>
          <p:grpSpPr>
            <a:xfrm>
              <a:off x="11994358" y="6004337"/>
              <a:ext cx="3294062" cy="2097500"/>
              <a:chOff x="19126200" y="3177638"/>
              <a:chExt cx="3294062" cy="2097500"/>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0" name="Connettore 2 79"/>
              <p:cNvCxnSpPr>
                <a:stCxn id="78" idx="2"/>
                <a:endCxn id="32" idx="1"/>
              </p:cNvCxnSpPr>
              <p:nvPr/>
            </p:nvCxnSpPr>
            <p:spPr bwMode="auto">
              <a:xfrm>
                <a:off x="20773231" y="4744944"/>
                <a:ext cx="0" cy="530194"/>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2" name="Cilindro 31"/>
            <p:cNvSpPr/>
            <p:nvPr/>
          </p:nvSpPr>
          <p:spPr bwMode="auto">
            <a:xfrm>
              <a:off x="12412378" y="8101837"/>
              <a:ext cx="2458022"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sp>
        <p:nvSpPr>
          <p:cNvPr id="25" name="Cilindro 24"/>
          <p:cNvSpPr/>
          <p:nvPr/>
        </p:nvSpPr>
        <p:spPr bwMode="auto">
          <a:xfrm rot="5400000">
            <a:off x="11456622" y="2688474"/>
            <a:ext cx="1386823" cy="13902340"/>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47" name="Connettore 2 46"/>
          <p:cNvCxnSpPr/>
          <p:nvPr/>
        </p:nvCxnSpPr>
        <p:spPr bwMode="auto">
          <a:xfrm flipH="1">
            <a:off x="9229403" y="6653336"/>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Connettore 2 48"/>
          <p:cNvCxnSpPr/>
          <p:nvPr/>
        </p:nvCxnSpPr>
        <p:spPr bwMode="auto">
          <a:xfrm flipH="1">
            <a:off x="13117835" y="6606050"/>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Connettore 2 49"/>
          <p:cNvCxnSpPr/>
          <p:nvPr/>
        </p:nvCxnSpPr>
        <p:spPr bwMode="auto">
          <a:xfrm flipH="1">
            <a:off x="17295948" y="6602457"/>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08352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3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25" grpId="0" animBg="1"/>
      <p:bldP spid="54"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Apache Kafka</a:t>
            </a:r>
            <a:endParaRPr lang="it-IT" dirty="0"/>
          </a:p>
        </p:txBody>
      </p:sp>
      <p:sp>
        <p:nvSpPr>
          <p:cNvPr id="3" name="Segnaposto contenuto 2"/>
          <p:cNvSpPr>
            <a:spLocks noGrp="1"/>
          </p:cNvSpPr>
          <p:nvPr>
            <p:ph idx="1"/>
          </p:nvPr>
        </p:nvSpPr>
        <p:spPr/>
        <p:txBody>
          <a:bodyPr/>
          <a:lstStyle/>
          <a:p>
            <a:r>
              <a:rPr lang="en-US" sz="2800" dirty="0"/>
              <a:t>The project aims to provide a unified, high-throughput, low-latency platform for handling real-time data feeds. The design is heavily influenced by transaction logs. It is a messaging system, similar to traditional messaging systems like </a:t>
            </a:r>
            <a:r>
              <a:rPr lang="en-US" sz="2800" dirty="0" err="1"/>
              <a:t>RabbitMQ</a:t>
            </a:r>
            <a:r>
              <a:rPr lang="en-US" sz="2800" dirty="0"/>
              <a:t>, </a:t>
            </a:r>
            <a:r>
              <a:rPr lang="en-US" sz="2800" dirty="0" err="1"/>
              <a:t>ActiveMQ</a:t>
            </a:r>
            <a:r>
              <a:rPr lang="en-US" sz="2800" dirty="0"/>
              <a:t>, </a:t>
            </a:r>
            <a:r>
              <a:rPr lang="en-US" sz="2800" dirty="0" err="1"/>
              <a:t>MQSeries</a:t>
            </a:r>
            <a:r>
              <a:rPr lang="en-US" sz="2800" dirty="0"/>
              <a:t>, but it’s ideal for log aggregation, persistent messaging, fast (_hundreds_ of megabytes per second!) reads and writes, and can accommodate numerous </a:t>
            </a:r>
            <a:r>
              <a:rPr lang="en-US" sz="2800" dirty="0" smtClean="0"/>
              <a:t>clients</a:t>
            </a:r>
          </a:p>
          <a:p>
            <a:r>
              <a:rPr lang="it-IT" sz="2800" dirty="0"/>
              <a:t>A Kafka </a:t>
            </a:r>
            <a:r>
              <a:rPr lang="it-IT" sz="2800" i="1" dirty="0"/>
              <a:t>broker</a:t>
            </a:r>
            <a:r>
              <a:rPr lang="it-IT" sz="2800" dirty="0"/>
              <a:t> cluster </a:t>
            </a:r>
            <a:r>
              <a:rPr lang="it-IT" sz="2800" dirty="0" err="1"/>
              <a:t>consists</a:t>
            </a:r>
            <a:r>
              <a:rPr lang="it-IT" sz="2800" dirty="0"/>
              <a:t> of </a:t>
            </a:r>
            <a:r>
              <a:rPr lang="it-IT" sz="2800" dirty="0" err="1"/>
              <a:t>one</a:t>
            </a:r>
            <a:r>
              <a:rPr lang="it-IT" sz="2800" dirty="0"/>
              <a:t> or more </a:t>
            </a:r>
            <a:r>
              <a:rPr lang="it-IT" sz="2800" dirty="0" err="1"/>
              <a:t>servers</a:t>
            </a:r>
            <a:r>
              <a:rPr lang="it-IT" sz="2800" dirty="0"/>
              <a:t> </a:t>
            </a:r>
            <a:r>
              <a:rPr lang="it-IT" sz="2800" dirty="0" err="1"/>
              <a:t>where</a:t>
            </a:r>
            <a:r>
              <a:rPr lang="it-IT" sz="2800" dirty="0"/>
              <a:t> </a:t>
            </a:r>
            <a:r>
              <a:rPr lang="it-IT" sz="2800" dirty="0" err="1"/>
              <a:t>each</a:t>
            </a:r>
            <a:r>
              <a:rPr lang="it-IT" sz="2800" dirty="0"/>
              <a:t> </a:t>
            </a:r>
            <a:r>
              <a:rPr lang="it-IT" sz="2800" dirty="0" err="1"/>
              <a:t>may</a:t>
            </a:r>
            <a:r>
              <a:rPr lang="it-IT" sz="2800" dirty="0"/>
              <a:t> </a:t>
            </a:r>
            <a:r>
              <a:rPr lang="it-IT" sz="2800" dirty="0" err="1"/>
              <a:t>have</a:t>
            </a:r>
            <a:r>
              <a:rPr lang="it-IT" sz="2800" dirty="0"/>
              <a:t> </a:t>
            </a:r>
            <a:r>
              <a:rPr lang="it-IT" sz="2800" dirty="0" err="1"/>
              <a:t>one</a:t>
            </a:r>
            <a:r>
              <a:rPr lang="it-IT" sz="2800" dirty="0"/>
              <a:t> or more broker </a:t>
            </a:r>
            <a:r>
              <a:rPr lang="it-IT" sz="2800" dirty="0" err="1"/>
              <a:t>processes</a:t>
            </a:r>
            <a:r>
              <a:rPr lang="it-IT" sz="2800" dirty="0"/>
              <a:t> </a:t>
            </a:r>
            <a:r>
              <a:rPr lang="it-IT" sz="2800" dirty="0" err="1"/>
              <a:t>running</a:t>
            </a:r>
            <a:r>
              <a:rPr lang="it-IT" sz="2800" dirty="0"/>
              <a:t>. Apache Kafka </a:t>
            </a:r>
            <a:r>
              <a:rPr lang="it-IT" sz="2800" dirty="0" err="1"/>
              <a:t>is</a:t>
            </a:r>
            <a:r>
              <a:rPr lang="it-IT" sz="2800" dirty="0"/>
              <a:t> </a:t>
            </a:r>
            <a:r>
              <a:rPr lang="it-IT" sz="2800" dirty="0" err="1"/>
              <a:t>designed</a:t>
            </a:r>
            <a:r>
              <a:rPr lang="it-IT" sz="2800" dirty="0"/>
              <a:t> to be </a:t>
            </a:r>
            <a:r>
              <a:rPr lang="it-IT" sz="2800" dirty="0" err="1"/>
              <a:t>highly</a:t>
            </a:r>
            <a:r>
              <a:rPr lang="it-IT" sz="2800" dirty="0"/>
              <a:t> </a:t>
            </a:r>
            <a:r>
              <a:rPr lang="it-IT" sz="2800" dirty="0" err="1"/>
              <a:t>available</a:t>
            </a:r>
            <a:r>
              <a:rPr lang="it-IT" sz="2800" dirty="0"/>
              <a:t>; </a:t>
            </a:r>
            <a:r>
              <a:rPr lang="it-IT" sz="2800" dirty="0" err="1"/>
              <a:t>there</a:t>
            </a:r>
            <a:r>
              <a:rPr lang="it-IT" sz="2800" dirty="0"/>
              <a:t> are no </a:t>
            </a:r>
            <a:r>
              <a:rPr lang="it-IT" sz="2800" i="1" dirty="0" err="1"/>
              <a:t>master</a:t>
            </a:r>
            <a:r>
              <a:rPr lang="it-IT" sz="2800" dirty="0" err="1"/>
              <a:t>nodes</a:t>
            </a:r>
            <a:r>
              <a:rPr lang="it-IT" sz="2800" dirty="0"/>
              <a:t>. </a:t>
            </a:r>
            <a:r>
              <a:rPr lang="it-IT" sz="2800" dirty="0" err="1"/>
              <a:t>All</a:t>
            </a:r>
            <a:r>
              <a:rPr lang="it-IT" sz="2800" dirty="0"/>
              <a:t> </a:t>
            </a:r>
            <a:r>
              <a:rPr lang="it-IT" sz="2800" dirty="0" err="1"/>
              <a:t>nodes</a:t>
            </a:r>
            <a:r>
              <a:rPr lang="it-IT" sz="2800" dirty="0"/>
              <a:t> are </a:t>
            </a:r>
            <a:r>
              <a:rPr lang="it-IT" sz="2800" dirty="0" err="1"/>
              <a:t>interchangeable</a:t>
            </a:r>
            <a:r>
              <a:rPr lang="it-IT" sz="2800" dirty="0"/>
              <a:t>. Data </a:t>
            </a:r>
            <a:r>
              <a:rPr lang="it-IT" sz="2800" dirty="0" err="1"/>
              <a:t>is</a:t>
            </a:r>
            <a:r>
              <a:rPr lang="it-IT" sz="2800" dirty="0"/>
              <a:t> </a:t>
            </a:r>
            <a:r>
              <a:rPr lang="it-IT" sz="2800" dirty="0" err="1"/>
              <a:t>replicated</a:t>
            </a:r>
            <a:r>
              <a:rPr lang="it-IT" sz="2800" dirty="0"/>
              <a:t> from </a:t>
            </a:r>
            <a:r>
              <a:rPr lang="it-IT" sz="2800" dirty="0" err="1"/>
              <a:t>one</a:t>
            </a:r>
            <a:r>
              <a:rPr lang="it-IT" sz="2800" dirty="0"/>
              <a:t> </a:t>
            </a:r>
            <a:r>
              <a:rPr lang="it-IT" sz="2800" dirty="0" err="1"/>
              <a:t>node</a:t>
            </a:r>
            <a:r>
              <a:rPr lang="it-IT" sz="2800" dirty="0"/>
              <a:t> to </a:t>
            </a:r>
            <a:r>
              <a:rPr lang="it-IT" sz="2800" dirty="0" err="1"/>
              <a:t>another</a:t>
            </a:r>
            <a:r>
              <a:rPr lang="it-IT" sz="2800" dirty="0"/>
              <a:t> to </a:t>
            </a:r>
            <a:r>
              <a:rPr lang="it-IT" sz="2800" dirty="0" err="1"/>
              <a:t>ensure</a:t>
            </a:r>
            <a:r>
              <a:rPr lang="it-IT" sz="2800" dirty="0"/>
              <a:t> </a:t>
            </a:r>
            <a:r>
              <a:rPr lang="it-IT" sz="2800" dirty="0" err="1"/>
              <a:t>that</a:t>
            </a:r>
            <a:r>
              <a:rPr lang="it-IT" sz="2800" dirty="0"/>
              <a:t> </a:t>
            </a:r>
            <a:r>
              <a:rPr lang="it-IT" sz="2800" dirty="0" err="1"/>
              <a:t>it</a:t>
            </a:r>
            <a:r>
              <a:rPr lang="it-IT" sz="2800" dirty="0"/>
              <a:t> </a:t>
            </a:r>
            <a:r>
              <a:rPr lang="it-IT" sz="2800" dirty="0" err="1"/>
              <a:t>is</a:t>
            </a:r>
            <a:r>
              <a:rPr lang="it-IT" sz="2800" dirty="0"/>
              <a:t> </a:t>
            </a:r>
            <a:r>
              <a:rPr lang="it-IT" sz="2800" dirty="0" err="1"/>
              <a:t>still</a:t>
            </a:r>
            <a:r>
              <a:rPr lang="it-IT" sz="2800" dirty="0"/>
              <a:t> </a:t>
            </a:r>
            <a:r>
              <a:rPr lang="it-IT" sz="2800" dirty="0" err="1"/>
              <a:t>available</a:t>
            </a:r>
            <a:r>
              <a:rPr lang="it-IT" sz="2800" dirty="0"/>
              <a:t> in the </a:t>
            </a:r>
            <a:r>
              <a:rPr lang="it-IT" sz="2800" dirty="0" err="1"/>
              <a:t>event</a:t>
            </a:r>
            <a:r>
              <a:rPr lang="it-IT" sz="2800" dirty="0"/>
              <a:t> of a </a:t>
            </a:r>
            <a:r>
              <a:rPr lang="it-IT" sz="2800" dirty="0" err="1"/>
              <a:t>failure</a:t>
            </a:r>
            <a:r>
              <a:rPr lang="it-IT" sz="2800" dirty="0"/>
              <a:t>.</a:t>
            </a:r>
          </a:p>
          <a:p>
            <a:r>
              <a:rPr lang="it-IT" sz="2800" dirty="0"/>
              <a:t>In Kafka, a </a:t>
            </a:r>
            <a:r>
              <a:rPr lang="it-IT" sz="2800" i="1" dirty="0" err="1"/>
              <a:t>topic</a:t>
            </a:r>
            <a:r>
              <a:rPr lang="it-IT" sz="2800" dirty="0"/>
              <a:t> </a:t>
            </a:r>
            <a:r>
              <a:rPr lang="it-IT" sz="2800" dirty="0" err="1"/>
              <a:t>is</a:t>
            </a:r>
            <a:r>
              <a:rPr lang="it-IT" sz="2800" dirty="0"/>
              <a:t> a </a:t>
            </a:r>
            <a:r>
              <a:rPr lang="it-IT" sz="2800" dirty="0" err="1"/>
              <a:t>category</a:t>
            </a:r>
            <a:r>
              <a:rPr lang="it-IT" sz="2800" dirty="0"/>
              <a:t>, </a:t>
            </a:r>
            <a:r>
              <a:rPr lang="it-IT" sz="2800" dirty="0" err="1"/>
              <a:t>similar</a:t>
            </a:r>
            <a:r>
              <a:rPr lang="it-IT" sz="2800" dirty="0"/>
              <a:t> to a JMS </a:t>
            </a:r>
            <a:r>
              <a:rPr lang="it-IT" sz="2800" dirty="0" err="1"/>
              <a:t>destination</a:t>
            </a:r>
            <a:r>
              <a:rPr lang="it-IT" sz="2800" dirty="0"/>
              <a:t> or </a:t>
            </a:r>
            <a:r>
              <a:rPr lang="it-IT" sz="2800" dirty="0" err="1"/>
              <a:t>both</a:t>
            </a:r>
            <a:r>
              <a:rPr lang="it-IT" sz="2800" dirty="0"/>
              <a:t> an AMQP </a:t>
            </a:r>
            <a:r>
              <a:rPr lang="it-IT" sz="2800" dirty="0" err="1"/>
              <a:t>exchange</a:t>
            </a:r>
            <a:r>
              <a:rPr lang="it-IT" sz="2800" dirty="0"/>
              <a:t> and </a:t>
            </a:r>
            <a:r>
              <a:rPr lang="it-IT" sz="2800" dirty="0" err="1"/>
              <a:t>queue</a:t>
            </a:r>
            <a:r>
              <a:rPr lang="it-IT" sz="2800" dirty="0"/>
              <a:t>. </a:t>
            </a:r>
            <a:r>
              <a:rPr lang="it-IT" sz="2800" dirty="0" err="1"/>
              <a:t>Topics</a:t>
            </a:r>
            <a:r>
              <a:rPr lang="it-IT" sz="2800" dirty="0"/>
              <a:t> are </a:t>
            </a:r>
            <a:r>
              <a:rPr lang="it-IT" sz="2800" dirty="0" err="1"/>
              <a:t>partitioned</a:t>
            </a:r>
            <a:r>
              <a:rPr lang="it-IT" sz="2800" dirty="0"/>
              <a:t>, and the </a:t>
            </a:r>
            <a:r>
              <a:rPr lang="it-IT" sz="2800" dirty="0" err="1"/>
              <a:t>choice</a:t>
            </a:r>
            <a:r>
              <a:rPr lang="it-IT" sz="2800" dirty="0"/>
              <a:t> of </a:t>
            </a:r>
            <a:r>
              <a:rPr lang="it-IT" sz="2800" dirty="0" err="1"/>
              <a:t>which</a:t>
            </a:r>
            <a:r>
              <a:rPr lang="it-IT" sz="2800" dirty="0"/>
              <a:t> of a </a:t>
            </a:r>
            <a:r>
              <a:rPr lang="it-IT" sz="2800" dirty="0" err="1"/>
              <a:t>topic’s</a:t>
            </a:r>
            <a:r>
              <a:rPr lang="it-IT" sz="2800" dirty="0"/>
              <a:t> </a:t>
            </a:r>
            <a:r>
              <a:rPr lang="it-IT" sz="2800" dirty="0" err="1"/>
              <a:t>partition</a:t>
            </a:r>
            <a:r>
              <a:rPr lang="it-IT" sz="2800" dirty="0"/>
              <a:t> a message </a:t>
            </a:r>
            <a:r>
              <a:rPr lang="it-IT" sz="2800" dirty="0" err="1"/>
              <a:t>should</a:t>
            </a:r>
            <a:r>
              <a:rPr lang="it-IT" sz="2800" dirty="0"/>
              <a:t> be </a:t>
            </a:r>
            <a:r>
              <a:rPr lang="it-IT" sz="2800" dirty="0" err="1"/>
              <a:t>sent</a:t>
            </a:r>
            <a:r>
              <a:rPr lang="it-IT" sz="2800" dirty="0"/>
              <a:t> to </a:t>
            </a:r>
            <a:r>
              <a:rPr lang="it-IT" sz="2800" dirty="0" err="1"/>
              <a:t>is</a:t>
            </a:r>
            <a:r>
              <a:rPr lang="it-IT" sz="2800" dirty="0"/>
              <a:t> made by the message producer. </a:t>
            </a:r>
            <a:r>
              <a:rPr lang="it-IT" sz="2800" dirty="0" err="1"/>
              <a:t>Each</a:t>
            </a:r>
            <a:r>
              <a:rPr lang="it-IT" sz="2800" dirty="0"/>
              <a:t> message in the </a:t>
            </a:r>
            <a:r>
              <a:rPr lang="it-IT" sz="2800" dirty="0" err="1"/>
              <a:t>partition</a:t>
            </a:r>
            <a:r>
              <a:rPr lang="it-IT" sz="2800" dirty="0"/>
              <a:t> </a:t>
            </a:r>
            <a:r>
              <a:rPr lang="it-IT" sz="2800" dirty="0" err="1"/>
              <a:t>is</a:t>
            </a:r>
            <a:r>
              <a:rPr lang="it-IT" sz="2800" dirty="0"/>
              <a:t> </a:t>
            </a:r>
            <a:r>
              <a:rPr lang="it-IT" sz="2800" dirty="0" err="1"/>
              <a:t>assigned</a:t>
            </a:r>
            <a:r>
              <a:rPr lang="it-IT" sz="2800" dirty="0"/>
              <a:t> a </a:t>
            </a:r>
            <a:r>
              <a:rPr lang="it-IT" sz="2800" dirty="0" err="1"/>
              <a:t>unique</a:t>
            </a:r>
            <a:r>
              <a:rPr lang="it-IT" sz="2800" dirty="0"/>
              <a:t> </a:t>
            </a:r>
            <a:r>
              <a:rPr lang="it-IT" sz="2800" dirty="0" err="1"/>
              <a:t>sequenced</a:t>
            </a:r>
            <a:r>
              <a:rPr lang="it-IT" sz="2800" dirty="0"/>
              <a:t> ID, </a:t>
            </a:r>
            <a:r>
              <a:rPr lang="it-IT" sz="2800" dirty="0" err="1"/>
              <a:t>its</a:t>
            </a:r>
            <a:r>
              <a:rPr lang="it-IT" sz="2800" dirty="0"/>
              <a:t> </a:t>
            </a:r>
            <a:r>
              <a:rPr lang="it-IT" sz="2800" i="1" dirty="0"/>
              <a:t>offset</a:t>
            </a:r>
            <a:r>
              <a:rPr lang="it-IT" sz="2800" dirty="0"/>
              <a:t>. More </a:t>
            </a:r>
            <a:r>
              <a:rPr lang="it-IT" sz="2800" dirty="0" err="1"/>
              <a:t>partitions</a:t>
            </a:r>
            <a:r>
              <a:rPr lang="it-IT" sz="2800" dirty="0"/>
              <a:t> </a:t>
            </a:r>
            <a:r>
              <a:rPr lang="it-IT" sz="2800" dirty="0" err="1"/>
              <a:t>allow</a:t>
            </a:r>
            <a:r>
              <a:rPr lang="it-IT" sz="2800" dirty="0"/>
              <a:t> </a:t>
            </a:r>
            <a:r>
              <a:rPr lang="it-IT" sz="2800" dirty="0" err="1"/>
              <a:t>greater</a:t>
            </a:r>
            <a:r>
              <a:rPr lang="it-IT" sz="2800" dirty="0"/>
              <a:t> </a:t>
            </a:r>
            <a:r>
              <a:rPr lang="it-IT" sz="2800" dirty="0" err="1"/>
              <a:t>parallelism</a:t>
            </a:r>
            <a:r>
              <a:rPr lang="it-IT" sz="2800" dirty="0"/>
              <a:t> for </a:t>
            </a:r>
            <a:r>
              <a:rPr lang="it-IT" sz="2800" dirty="0" err="1"/>
              <a:t>consumption</a:t>
            </a:r>
            <a:r>
              <a:rPr lang="it-IT" sz="2800" dirty="0"/>
              <a:t>, </a:t>
            </a:r>
            <a:r>
              <a:rPr lang="it-IT" sz="2800" dirty="0" err="1"/>
              <a:t>but</a:t>
            </a:r>
            <a:r>
              <a:rPr lang="it-IT" sz="2800" dirty="0"/>
              <a:t> </a:t>
            </a:r>
            <a:r>
              <a:rPr lang="it-IT" sz="2800" dirty="0" err="1"/>
              <a:t>this</a:t>
            </a:r>
            <a:r>
              <a:rPr lang="it-IT" sz="2800" dirty="0"/>
              <a:t> </a:t>
            </a:r>
            <a:r>
              <a:rPr lang="it-IT" sz="2800" dirty="0" err="1"/>
              <a:t>will</a:t>
            </a:r>
            <a:r>
              <a:rPr lang="it-IT" sz="2800" dirty="0"/>
              <a:t> </a:t>
            </a:r>
            <a:r>
              <a:rPr lang="it-IT" sz="2800" dirty="0" err="1"/>
              <a:t>also</a:t>
            </a:r>
            <a:r>
              <a:rPr lang="it-IT" sz="2800" dirty="0"/>
              <a:t> </a:t>
            </a:r>
            <a:r>
              <a:rPr lang="it-IT" sz="2800" dirty="0" err="1"/>
              <a:t>result</a:t>
            </a:r>
            <a:r>
              <a:rPr lang="it-IT" sz="2800" dirty="0"/>
              <a:t> in more </a:t>
            </a:r>
            <a:r>
              <a:rPr lang="it-IT" sz="2800" dirty="0" err="1"/>
              <a:t>files</a:t>
            </a:r>
            <a:r>
              <a:rPr lang="it-IT" sz="2800" dirty="0"/>
              <a:t> </a:t>
            </a:r>
            <a:r>
              <a:rPr lang="it-IT" sz="2800" dirty="0" err="1"/>
              <a:t>across</a:t>
            </a:r>
            <a:r>
              <a:rPr lang="it-IT" sz="2800" dirty="0"/>
              <a:t> the brokers.</a:t>
            </a:r>
          </a:p>
          <a:p>
            <a:r>
              <a:rPr lang="it-IT" sz="2800" i="1" dirty="0" err="1"/>
              <a:t>Producers</a:t>
            </a:r>
            <a:r>
              <a:rPr lang="it-IT" sz="2800" dirty="0"/>
              <a:t> </a:t>
            </a:r>
            <a:r>
              <a:rPr lang="it-IT" sz="2800" dirty="0" err="1"/>
              <a:t>send</a:t>
            </a:r>
            <a:r>
              <a:rPr lang="it-IT" sz="2800" dirty="0"/>
              <a:t> </a:t>
            </a:r>
            <a:r>
              <a:rPr lang="it-IT" sz="2800" dirty="0" err="1"/>
              <a:t>messages</a:t>
            </a:r>
            <a:r>
              <a:rPr lang="it-IT" sz="2800" dirty="0"/>
              <a:t> to Apache Kafka broker </a:t>
            </a:r>
            <a:r>
              <a:rPr lang="it-IT" sz="2800" dirty="0" err="1"/>
              <a:t>topics</a:t>
            </a:r>
            <a:r>
              <a:rPr lang="it-IT" sz="2800" dirty="0"/>
              <a:t> and </a:t>
            </a:r>
            <a:r>
              <a:rPr lang="it-IT" sz="2800" dirty="0" err="1"/>
              <a:t>specify</a:t>
            </a:r>
            <a:r>
              <a:rPr lang="it-IT" sz="2800" dirty="0"/>
              <a:t> the </a:t>
            </a:r>
            <a:r>
              <a:rPr lang="it-IT" sz="2800" dirty="0" err="1"/>
              <a:t>partition</a:t>
            </a:r>
            <a:r>
              <a:rPr lang="it-IT" sz="2800" dirty="0"/>
              <a:t> to use for </a:t>
            </a:r>
            <a:r>
              <a:rPr lang="it-IT" sz="2800" dirty="0" err="1"/>
              <a:t>every</a:t>
            </a:r>
            <a:r>
              <a:rPr lang="it-IT" sz="2800" dirty="0"/>
              <a:t> message </a:t>
            </a:r>
            <a:r>
              <a:rPr lang="it-IT" sz="2800" dirty="0" err="1"/>
              <a:t>they</a:t>
            </a:r>
            <a:r>
              <a:rPr lang="it-IT" sz="2800" dirty="0"/>
              <a:t> produce. Message production </a:t>
            </a:r>
            <a:r>
              <a:rPr lang="it-IT" sz="2800" dirty="0" err="1"/>
              <a:t>may</a:t>
            </a:r>
            <a:r>
              <a:rPr lang="it-IT" sz="2800" dirty="0"/>
              <a:t> be </a:t>
            </a:r>
            <a:r>
              <a:rPr lang="it-IT" sz="2800" dirty="0" err="1"/>
              <a:t>synchronous</a:t>
            </a:r>
            <a:r>
              <a:rPr lang="it-IT" sz="2800" dirty="0"/>
              <a:t> or </a:t>
            </a:r>
            <a:r>
              <a:rPr lang="it-IT" sz="2800" dirty="0" err="1"/>
              <a:t>asynchronous</a:t>
            </a:r>
            <a:r>
              <a:rPr lang="it-IT" sz="2800" dirty="0"/>
              <a:t>. </a:t>
            </a:r>
            <a:r>
              <a:rPr lang="it-IT" sz="2800" dirty="0" err="1"/>
              <a:t>Producers</a:t>
            </a:r>
            <a:r>
              <a:rPr lang="it-IT" sz="2800" dirty="0"/>
              <a:t> </a:t>
            </a:r>
            <a:r>
              <a:rPr lang="it-IT" sz="2800" dirty="0" err="1"/>
              <a:t>also</a:t>
            </a:r>
            <a:r>
              <a:rPr lang="it-IT" sz="2800" dirty="0"/>
              <a:t> </a:t>
            </a:r>
            <a:r>
              <a:rPr lang="it-IT" sz="2800" dirty="0" err="1"/>
              <a:t>specify</a:t>
            </a:r>
            <a:r>
              <a:rPr lang="it-IT" sz="2800" dirty="0"/>
              <a:t> </a:t>
            </a:r>
            <a:r>
              <a:rPr lang="it-IT" sz="2800" dirty="0" err="1"/>
              <a:t>what</a:t>
            </a:r>
            <a:r>
              <a:rPr lang="it-IT" sz="2800" dirty="0"/>
              <a:t> </a:t>
            </a:r>
            <a:r>
              <a:rPr lang="it-IT" sz="2800" dirty="0" err="1"/>
              <a:t>sort</a:t>
            </a:r>
            <a:r>
              <a:rPr lang="it-IT" sz="2800" dirty="0"/>
              <a:t> of </a:t>
            </a:r>
            <a:r>
              <a:rPr lang="it-IT" sz="2800" dirty="0" err="1"/>
              <a:t>replication</a:t>
            </a:r>
            <a:r>
              <a:rPr lang="it-IT" sz="2800" dirty="0"/>
              <a:t> </a:t>
            </a:r>
            <a:r>
              <a:rPr lang="it-IT" sz="2800" dirty="0" err="1"/>
              <a:t>guarantees</a:t>
            </a:r>
            <a:r>
              <a:rPr lang="it-IT" sz="2800" dirty="0"/>
              <a:t> </a:t>
            </a:r>
            <a:r>
              <a:rPr lang="it-IT" sz="2800" dirty="0" err="1"/>
              <a:t>they</a:t>
            </a:r>
            <a:r>
              <a:rPr lang="it-IT" sz="2800" dirty="0"/>
              <a:t> </a:t>
            </a:r>
            <a:r>
              <a:rPr lang="it-IT" sz="2800" dirty="0" err="1"/>
              <a:t>want</a:t>
            </a:r>
            <a:r>
              <a:rPr lang="it-IT" sz="2800" dirty="0"/>
              <a:t>.</a:t>
            </a:r>
          </a:p>
          <a:p>
            <a:r>
              <a:rPr lang="it-IT" sz="2800" i="1" dirty="0"/>
              <a:t>Consumers</a:t>
            </a:r>
            <a:r>
              <a:rPr lang="it-IT" sz="2800" dirty="0"/>
              <a:t> </a:t>
            </a:r>
            <a:r>
              <a:rPr lang="it-IT" sz="2800" dirty="0" err="1"/>
              <a:t>listen</a:t>
            </a:r>
            <a:r>
              <a:rPr lang="it-IT" sz="2800" dirty="0"/>
              <a:t> for </a:t>
            </a:r>
            <a:r>
              <a:rPr lang="it-IT" sz="2800" dirty="0" err="1"/>
              <a:t>messages</a:t>
            </a:r>
            <a:r>
              <a:rPr lang="it-IT" sz="2800" dirty="0"/>
              <a:t> on </a:t>
            </a:r>
            <a:r>
              <a:rPr lang="it-IT" sz="2800" dirty="0" err="1"/>
              <a:t>topics</a:t>
            </a:r>
            <a:r>
              <a:rPr lang="it-IT" sz="2800" dirty="0"/>
              <a:t> and </a:t>
            </a:r>
            <a:r>
              <a:rPr lang="it-IT" sz="2800" dirty="0" err="1"/>
              <a:t>process</a:t>
            </a:r>
            <a:r>
              <a:rPr lang="it-IT" sz="2800" dirty="0"/>
              <a:t> the </a:t>
            </a:r>
            <a:r>
              <a:rPr lang="it-IT" sz="2800" dirty="0" err="1"/>
              <a:t>feed</a:t>
            </a:r>
            <a:r>
              <a:rPr lang="it-IT" sz="2800" dirty="0"/>
              <a:t> of </a:t>
            </a:r>
            <a:r>
              <a:rPr lang="it-IT" sz="2800" dirty="0" err="1"/>
              <a:t>published</a:t>
            </a:r>
            <a:r>
              <a:rPr lang="it-IT" sz="2800" dirty="0"/>
              <a:t> </a:t>
            </a:r>
            <a:r>
              <a:rPr lang="it-IT" sz="2800" dirty="0" err="1"/>
              <a:t>messages</a:t>
            </a:r>
            <a:r>
              <a:rPr lang="it-IT" sz="2800" dirty="0"/>
              <a:t>. </a:t>
            </a:r>
            <a:r>
              <a:rPr lang="it-IT" sz="2800" dirty="0" err="1"/>
              <a:t>As</a:t>
            </a:r>
            <a:r>
              <a:rPr lang="it-IT" sz="2800" dirty="0"/>
              <a:t> </a:t>
            </a:r>
            <a:r>
              <a:rPr lang="it-IT" sz="2800" dirty="0" err="1"/>
              <a:t>you’d</a:t>
            </a:r>
            <a:r>
              <a:rPr lang="it-IT" sz="2800" dirty="0"/>
              <a:t> </a:t>
            </a:r>
            <a:r>
              <a:rPr lang="it-IT" sz="2800" dirty="0" err="1"/>
              <a:t>expect</a:t>
            </a:r>
            <a:r>
              <a:rPr lang="it-IT" sz="2800" dirty="0"/>
              <a:t> </a:t>
            </a:r>
            <a:r>
              <a:rPr lang="it-IT" sz="2800" dirty="0" err="1"/>
              <a:t>if</a:t>
            </a:r>
            <a:r>
              <a:rPr lang="it-IT" sz="2800" dirty="0"/>
              <a:t> </a:t>
            </a:r>
            <a:r>
              <a:rPr lang="it-IT" sz="2800" dirty="0" err="1"/>
              <a:t>you’ve</a:t>
            </a:r>
            <a:r>
              <a:rPr lang="it-IT" sz="2800" dirty="0"/>
              <a:t> </a:t>
            </a:r>
            <a:r>
              <a:rPr lang="it-IT" sz="2800" dirty="0" err="1"/>
              <a:t>used</a:t>
            </a:r>
            <a:r>
              <a:rPr lang="it-IT" sz="2800" dirty="0"/>
              <a:t> </a:t>
            </a:r>
            <a:r>
              <a:rPr lang="it-IT" sz="2800" dirty="0" err="1"/>
              <a:t>other</a:t>
            </a:r>
            <a:r>
              <a:rPr lang="it-IT" sz="2800" dirty="0"/>
              <a:t> </a:t>
            </a:r>
            <a:r>
              <a:rPr lang="it-IT" sz="2800" dirty="0" err="1"/>
              <a:t>messaging</a:t>
            </a:r>
            <a:r>
              <a:rPr lang="it-IT" sz="2800" dirty="0"/>
              <a:t> </a:t>
            </a:r>
            <a:r>
              <a:rPr lang="it-IT" sz="2800" dirty="0" err="1"/>
              <a:t>systems</a:t>
            </a:r>
            <a:r>
              <a:rPr lang="it-IT" sz="2800" dirty="0"/>
              <a:t>, </a:t>
            </a:r>
            <a:r>
              <a:rPr lang="it-IT" sz="2800" dirty="0" err="1"/>
              <a:t>this</a:t>
            </a:r>
            <a:r>
              <a:rPr lang="it-IT" sz="2800" dirty="0"/>
              <a:t> </a:t>
            </a:r>
            <a:r>
              <a:rPr lang="it-IT" sz="2800" dirty="0" err="1"/>
              <a:t>is</a:t>
            </a:r>
            <a:r>
              <a:rPr lang="it-IT" sz="2800" dirty="0"/>
              <a:t> </a:t>
            </a:r>
            <a:r>
              <a:rPr lang="it-IT" sz="2800" dirty="0" err="1"/>
              <a:t>usually</a:t>
            </a:r>
            <a:r>
              <a:rPr lang="it-IT" sz="2800" dirty="0"/>
              <a:t> (and </a:t>
            </a:r>
            <a:r>
              <a:rPr lang="it-IT" sz="2800" dirty="0" err="1"/>
              <a:t>usefully</a:t>
            </a:r>
            <a:r>
              <a:rPr lang="it-IT" sz="2800" dirty="0"/>
              <a:t>!) </a:t>
            </a:r>
            <a:r>
              <a:rPr lang="it-IT" sz="2800" dirty="0" err="1"/>
              <a:t>asynchronous</a:t>
            </a:r>
            <a:r>
              <a:rPr lang="it-IT" sz="2800" dirty="0" smtClean="0"/>
              <a:t>.</a:t>
            </a:r>
          </a:p>
          <a:p>
            <a:r>
              <a:rPr lang="it-IT" sz="2800" dirty="0"/>
              <a:t>Like </a:t>
            </a:r>
            <a:r>
              <a:rPr lang="it-IT" sz="2800" u="sng" dirty="0">
                <a:hlinkClick r:id="rId2"/>
              </a:rPr>
              <a:t>Spring XD</a:t>
            </a:r>
            <a:r>
              <a:rPr lang="it-IT" sz="2800" dirty="0"/>
              <a:t> and </a:t>
            </a:r>
            <a:r>
              <a:rPr lang="it-IT" sz="2800" dirty="0" err="1"/>
              <a:t>numerous</a:t>
            </a:r>
            <a:r>
              <a:rPr lang="it-IT" sz="2800" dirty="0"/>
              <a:t> </a:t>
            </a:r>
            <a:r>
              <a:rPr lang="it-IT" sz="2800" dirty="0" err="1"/>
              <a:t>other</a:t>
            </a:r>
            <a:r>
              <a:rPr lang="it-IT" sz="2800" dirty="0"/>
              <a:t> </a:t>
            </a:r>
            <a:r>
              <a:rPr lang="it-IT" sz="2800" dirty="0" err="1"/>
              <a:t>distributed</a:t>
            </a:r>
            <a:r>
              <a:rPr lang="it-IT" sz="2800" dirty="0"/>
              <a:t> </a:t>
            </a:r>
            <a:r>
              <a:rPr lang="it-IT" sz="2800" dirty="0" err="1"/>
              <a:t>system</a:t>
            </a:r>
            <a:r>
              <a:rPr lang="it-IT" sz="2800" dirty="0"/>
              <a:t>, Apache Kafka </a:t>
            </a:r>
            <a:r>
              <a:rPr lang="it-IT" sz="2800" dirty="0" err="1"/>
              <a:t>uses</a:t>
            </a:r>
            <a:r>
              <a:rPr lang="it-IT" sz="2800" dirty="0"/>
              <a:t> Apache </a:t>
            </a:r>
            <a:r>
              <a:rPr lang="it-IT" sz="2800" dirty="0" err="1"/>
              <a:t>Zookeeper</a:t>
            </a:r>
            <a:r>
              <a:rPr lang="it-IT" sz="2800" dirty="0"/>
              <a:t> to coordinate cluster information. Apache </a:t>
            </a:r>
            <a:r>
              <a:rPr lang="it-IT" sz="2800" dirty="0" err="1"/>
              <a:t>Zookeeper</a:t>
            </a:r>
            <a:r>
              <a:rPr lang="it-IT" sz="2800" dirty="0"/>
              <a:t> </a:t>
            </a:r>
            <a:r>
              <a:rPr lang="it-IT" sz="2800" dirty="0" err="1"/>
              <a:t>provides</a:t>
            </a:r>
            <a:r>
              <a:rPr lang="it-IT" sz="2800" dirty="0"/>
              <a:t> a </a:t>
            </a:r>
            <a:r>
              <a:rPr lang="it-IT" sz="2800" dirty="0" err="1"/>
              <a:t>shared</a:t>
            </a:r>
            <a:r>
              <a:rPr lang="it-IT" sz="2800" dirty="0"/>
              <a:t> </a:t>
            </a:r>
            <a:r>
              <a:rPr lang="it-IT" sz="2800" dirty="0" err="1"/>
              <a:t>hierarchical</a:t>
            </a:r>
            <a:r>
              <a:rPr lang="it-IT" sz="2800" dirty="0"/>
              <a:t> </a:t>
            </a:r>
            <a:r>
              <a:rPr lang="it-IT" sz="2800" dirty="0" err="1"/>
              <a:t>namespace</a:t>
            </a:r>
            <a:r>
              <a:rPr lang="it-IT" sz="2800" dirty="0"/>
              <a:t> (</a:t>
            </a:r>
            <a:r>
              <a:rPr lang="it-IT" sz="2800" dirty="0" err="1"/>
              <a:t>called</a:t>
            </a:r>
            <a:r>
              <a:rPr lang="it-IT" sz="2800" dirty="0"/>
              <a:t> </a:t>
            </a:r>
            <a:r>
              <a:rPr lang="it-IT" sz="2800" i="1" dirty="0" err="1"/>
              <a:t>znodes</a:t>
            </a:r>
            <a:r>
              <a:rPr lang="it-IT" sz="2800" dirty="0"/>
              <a:t>) </a:t>
            </a:r>
            <a:r>
              <a:rPr lang="it-IT" sz="2800" dirty="0" err="1"/>
              <a:t>that</a:t>
            </a:r>
            <a:r>
              <a:rPr lang="it-IT" sz="2800" dirty="0"/>
              <a:t> </a:t>
            </a:r>
            <a:r>
              <a:rPr lang="it-IT" sz="2800" dirty="0" err="1"/>
              <a:t>nodes</a:t>
            </a:r>
            <a:r>
              <a:rPr lang="it-IT" sz="2800" dirty="0"/>
              <a:t> can share to </a:t>
            </a:r>
            <a:r>
              <a:rPr lang="it-IT" sz="2800" dirty="0" err="1"/>
              <a:t>understand</a:t>
            </a:r>
            <a:r>
              <a:rPr lang="it-IT" sz="2800" dirty="0"/>
              <a:t> cluster </a:t>
            </a:r>
            <a:r>
              <a:rPr lang="it-IT" sz="2800" dirty="0" err="1"/>
              <a:t>topology</a:t>
            </a:r>
            <a:r>
              <a:rPr lang="it-IT" sz="2800" dirty="0"/>
              <a:t> and </a:t>
            </a:r>
            <a:r>
              <a:rPr lang="it-IT" sz="2800" dirty="0" err="1"/>
              <a:t>availability</a:t>
            </a:r>
            <a:r>
              <a:rPr lang="it-IT" sz="2800" dirty="0"/>
              <a:t> (</a:t>
            </a:r>
            <a:r>
              <a:rPr lang="it-IT" sz="2800" dirty="0" err="1"/>
              <a:t>yet</a:t>
            </a:r>
            <a:r>
              <a:rPr lang="it-IT" sz="2800" dirty="0"/>
              <a:t> </a:t>
            </a:r>
            <a:r>
              <a:rPr lang="it-IT" sz="2800" dirty="0" err="1"/>
              <a:t>another</a:t>
            </a:r>
            <a:r>
              <a:rPr lang="it-IT" sz="2800" dirty="0"/>
              <a:t> </a:t>
            </a:r>
            <a:r>
              <a:rPr lang="it-IT" sz="2800" dirty="0" err="1"/>
              <a:t>reason</a:t>
            </a:r>
            <a:r>
              <a:rPr lang="it-IT" sz="2800" dirty="0"/>
              <a:t> </a:t>
            </a:r>
            <a:r>
              <a:rPr lang="it-IT" sz="2800" dirty="0" err="1"/>
              <a:t>that</a:t>
            </a:r>
            <a:r>
              <a:rPr lang="it-IT" sz="2800" dirty="0"/>
              <a:t> </a:t>
            </a:r>
            <a:r>
              <a:rPr lang="it-IT" sz="2800" u="sng" dirty="0">
                <a:hlinkClick r:id="rId3"/>
              </a:rPr>
              <a:t>Spring </a:t>
            </a:r>
            <a:r>
              <a:rPr lang="it-IT" sz="2800" u="sng" dirty="0" err="1">
                <a:hlinkClick r:id="rId3"/>
              </a:rPr>
              <a:t>Cloud</a:t>
            </a:r>
            <a:r>
              <a:rPr lang="it-IT" sz="2800" dirty="0"/>
              <a:t> </a:t>
            </a:r>
            <a:r>
              <a:rPr lang="it-IT" sz="2800" dirty="0" err="1"/>
              <a:t>has</a:t>
            </a:r>
            <a:r>
              <a:rPr lang="it-IT" sz="2800" dirty="0"/>
              <a:t> </a:t>
            </a:r>
            <a:r>
              <a:rPr lang="it-IT" sz="2800" dirty="0" err="1"/>
              <a:t>forthcoming</a:t>
            </a:r>
            <a:r>
              <a:rPr lang="it-IT" sz="2800" dirty="0"/>
              <a:t> </a:t>
            </a:r>
            <a:r>
              <a:rPr lang="it-IT" sz="2800" dirty="0" err="1"/>
              <a:t>support</a:t>
            </a:r>
            <a:r>
              <a:rPr lang="it-IT" sz="2800" dirty="0"/>
              <a:t> for </a:t>
            </a:r>
            <a:r>
              <a:rPr lang="it-IT" sz="2800" dirty="0" err="1"/>
              <a:t>it</a:t>
            </a:r>
            <a:r>
              <a:rPr lang="it-IT" sz="2800" dirty="0"/>
              <a:t>..).</a:t>
            </a:r>
          </a:p>
          <a:p>
            <a:r>
              <a:rPr lang="it-IT" sz="2800" dirty="0" err="1"/>
              <a:t>Zookeeper</a:t>
            </a:r>
            <a:r>
              <a:rPr lang="it-IT" sz="2800" dirty="0"/>
              <a:t> </a:t>
            </a:r>
            <a:r>
              <a:rPr lang="it-IT" sz="2800" dirty="0" err="1"/>
              <a:t>is</a:t>
            </a:r>
            <a:r>
              <a:rPr lang="it-IT" sz="2800" dirty="0"/>
              <a:t> </a:t>
            </a:r>
            <a:r>
              <a:rPr lang="it-IT" sz="2800" dirty="0" err="1"/>
              <a:t>very</a:t>
            </a:r>
            <a:r>
              <a:rPr lang="it-IT" sz="2800" dirty="0"/>
              <a:t> </a:t>
            </a:r>
            <a:r>
              <a:rPr lang="it-IT" sz="2800" dirty="0" err="1"/>
              <a:t>present</a:t>
            </a:r>
            <a:r>
              <a:rPr lang="it-IT" sz="2800" dirty="0"/>
              <a:t> in </a:t>
            </a:r>
            <a:r>
              <a:rPr lang="it-IT" sz="2800" dirty="0" err="1"/>
              <a:t>your</a:t>
            </a:r>
            <a:r>
              <a:rPr lang="it-IT" sz="2800" dirty="0"/>
              <a:t> </a:t>
            </a:r>
            <a:r>
              <a:rPr lang="it-IT" sz="2800" dirty="0" err="1"/>
              <a:t>interactions</a:t>
            </a:r>
            <a:r>
              <a:rPr lang="it-IT" sz="2800" dirty="0"/>
              <a:t> with Apache Kafka. Apache Kafka </a:t>
            </a:r>
            <a:r>
              <a:rPr lang="it-IT" sz="2800" dirty="0" err="1"/>
              <a:t>has</a:t>
            </a:r>
            <a:r>
              <a:rPr lang="it-IT" sz="2800" dirty="0"/>
              <a:t>, for </a:t>
            </a:r>
            <a:r>
              <a:rPr lang="it-IT" sz="2800" dirty="0" err="1"/>
              <a:t>example</a:t>
            </a:r>
            <a:r>
              <a:rPr lang="it-IT" sz="2800" dirty="0"/>
              <a:t>, </a:t>
            </a:r>
            <a:r>
              <a:rPr lang="it-IT" sz="2800" dirty="0" err="1"/>
              <a:t>two</a:t>
            </a:r>
            <a:r>
              <a:rPr lang="it-IT" sz="2800" dirty="0"/>
              <a:t> </a:t>
            </a:r>
            <a:r>
              <a:rPr lang="it-IT" sz="2800" dirty="0" err="1"/>
              <a:t>different</a:t>
            </a:r>
            <a:r>
              <a:rPr lang="it-IT" sz="2800" dirty="0"/>
              <a:t> </a:t>
            </a:r>
            <a:r>
              <a:rPr lang="it-IT" sz="2800" dirty="0" err="1"/>
              <a:t>APIs</a:t>
            </a:r>
            <a:r>
              <a:rPr lang="it-IT" sz="2800" dirty="0"/>
              <a:t> for </a:t>
            </a:r>
            <a:r>
              <a:rPr lang="it-IT" sz="2800" dirty="0" err="1"/>
              <a:t>acting</a:t>
            </a:r>
            <a:r>
              <a:rPr lang="it-IT" sz="2800" dirty="0"/>
              <a:t> </a:t>
            </a:r>
            <a:r>
              <a:rPr lang="it-IT" sz="2800" dirty="0" err="1"/>
              <a:t>as</a:t>
            </a:r>
            <a:r>
              <a:rPr lang="it-IT" sz="2800" dirty="0"/>
              <a:t> a consumer. The </a:t>
            </a:r>
            <a:r>
              <a:rPr lang="it-IT" sz="2800" dirty="0" err="1"/>
              <a:t>higher</a:t>
            </a:r>
            <a:r>
              <a:rPr lang="it-IT" sz="2800" dirty="0"/>
              <a:t> </a:t>
            </a:r>
            <a:r>
              <a:rPr lang="it-IT" sz="2800" dirty="0" err="1"/>
              <a:t>level</a:t>
            </a:r>
            <a:r>
              <a:rPr lang="it-IT" sz="2800" dirty="0"/>
              <a:t> API </a:t>
            </a:r>
            <a:r>
              <a:rPr lang="it-IT" sz="2800" dirty="0" err="1"/>
              <a:t>is</a:t>
            </a:r>
            <a:r>
              <a:rPr lang="it-IT" sz="2800" dirty="0"/>
              <a:t> </a:t>
            </a:r>
            <a:r>
              <a:rPr lang="it-IT" sz="2800" dirty="0" err="1"/>
              <a:t>simpler</a:t>
            </a:r>
            <a:r>
              <a:rPr lang="it-IT" sz="2800" dirty="0"/>
              <a:t> to </a:t>
            </a:r>
            <a:r>
              <a:rPr lang="it-IT" sz="2800" dirty="0" err="1"/>
              <a:t>get</a:t>
            </a:r>
            <a:r>
              <a:rPr lang="it-IT" sz="2800" dirty="0"/>
              <a:t> </a:t>
            </a:r>
            <a:r>
              <a:rPr lang="it-IT" sz="2800" dirty="0" err="1"/>
              <a:t>started</a:t>
            </a:r>
            <a:r>
              <a:rPr lang="it-IT" sz="2800" dirty="0"/>
              <a:t> with and </a:t>
            </a:r>
            <a:r>
              <a:rPr lang="it-IT" sz="2800" dirty="0" err="1"/>
              <a:t>it</a:t>
            </a:r>
            <a:r>
              <a:rPr lang="it-IT" sz="2800" dirty="0"/>
              <a:t> </a:t>
            </a:r>
            <a:r>
              <a:rPr lang="it-IT" sz="2800" dirty="0" err="1"/>
              <a:t>handles</a:t>
            </a:r>
            <a:r>
              <a:rPr lang="it-IT" sz="2800" dirty="0"/>
              <a:t> </a:t>
            </a:r>
            <a:r>
              <a:rPr lang="it-IT" sz="2800" dirty="0" err="1"/>
              <a:t>all</a:t>
            </a:r>
            <a:r>
              <a:rPr lang="it-IT" sz="2800" dirty="0"/>
              <a:t> the </a:t>
            </a:r>
            <a:r>
              <a:rPr lang="it-IT" sz="2800" dirty="0" err="1"/>
              <a:t>nuances</a:t>
            </a:r>
            <a:r>
              <a:rPr lang="it-IT" sz="2800" dirty="0"/>
              <a:t> of </a:t>
            </a:r>
            <a:r>
              <a:rPr lang="it-IT" sz="2800" dirty="0" err="1"/>
              <a:t>handling</a:t>
            </a:r>
            <a:r>
              <a:rPr lang="it-IT" sz="2800" dirty="0"/>
              <a:t> </a:t>
            </a:r>
            <a:r>
              <a:rPr lang="it-IT" sz="2800" dirty="0" err="1"/>
              <a:t>partitioning</a:t>
            </a:r>
            <a:r>
              <a:rPr lang="it-IT" sz="2800" dirty="0"/>
              <a:t> and so on. </a:t>
            </a:r>
            <a:r>
              <a:rPr lang="it-IT" sz="2800" dirty="0" err="1"/>
              <a:t>It</a:t>
            </a:r>
            <a:r>
              <a:rPr lang="it-IT" sz="2800" dirty="0"/>
              <a:t> </a:t>
            </a:r>
            <a:r>
              <a:rPr lang="it-IT" sz="2800" dirty="0" err="1"/>
              <a:t>will</a:t>
            </a:r>
            <a:r>
              <a:rPr lang="it-IT" sz="2800" dirty="0"/>
              <a:t> </a:t>
            </a:r>
            <a:r>
              <a:rPr lang="it-IT" sz="2800" dirty="0" err="1"/>
              <a:t>need</a:t>
            </a:r>
            <a:r>
              <a:rPr lang="it-IT" sz="2800" dirty="0"/>
              <a:t> a </a:t>
            </a:r>
            <a:r>
              <a:rPr lang="it-IT" sz="2800" dirty="0" err="1"/>
              <a:t>reference</a:t>
            </a:r>
            <a:r>
              <a:rPr lang="it-IT" sz="2800" dirty="0"/>
              <a:t> to a </a:t>
            </a:r>
            <a:r>
              <a:rPr lang="it-IT" sz="2800" dirty="0" err="1"/>
              <a:t>Zookeeper</a:t>
            </a:r>
            <a:r>
              <a:rPr lang="it-IT" sz="2800" dirty="0"/>
              <a:t> </a:t>
            </a:r>
            <a:r>
              <a:rPr lang="it-IT" sz="2800" dirty="0" err="1"/>
              <a:t>instance</a:t>
            </a:r>
            <a:r>
              <a:rPr lang="it-IT" sz="2800" dirty="0"/>
              <a:t> to </a:t>
            </a:r>
            <a:r>
              <a:rPr lang="it-IT" sz="2800" dirty="0" err="1"/>
              <a:t>keep</a:t>
            </a:r>
            <a:r>
              <a:rPr lang="it-IT" sz="2800" dirty="0"/>
              <a:t> the </a:t>
            </a:r>
            <a:r>
              <a:rPr lang="it-IT" sz="2800" dirty="0" err="1"/>
              <a:t>coordination</a:t>
            </a:r>
            <a:r>
              <a:rPr lang="it-IT" sz="2800" dirty="0"/>
              <a:t> state.</a:t>
            </a:r>
          </a:p>
          <a:p>
            <a:endParaRPr lang="it-IT" sz="2800" dirty="0"/>
          </a:p>
          <a:p>
            <a:endParaRPr lang="it-IT" dirty="0"/>
          </a:p>
        </p:txBody>
      </p:sp>
    </p:spTree>
    <p:extLst>
      <p:ext uri="{BB962C8B-B14F-4D97-AF65-F5344CB8AC3E}">
        <p14:creationId xmlns:p14="http://schemas.microsoft.com/office/powerpoint/2010/main" val="284078720"/>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Business </a:t>
            </a:r>
            <a:r>
              <a:rPr lang="it-IT" dirty="0" err="1" smtClean="0"/>
              <a:t>context</a:t>
            </a:r>
            <a:r>
              <a:rPr lang="it-IT" dirty="0" smtClean="0"/>
              <a:t> 	 </a:t>
            </a:r>
            <a:endParaRPr lang="it-IT" dirty="0"/>
          </a:p>
        </p:txBody>
      </p:sp>
      <p:sp>
        <p:nvSpPr>
          <p:cNvPr id="3" name="Segnaposto contenuto 2"/>
          <p:cNvSpPr>
            <a:spLocks noGrp="1"/>
          </p:cNvSpPr>
          <p:nvPr>
            <p:ph idx="1"/>
          </p:nvPr>
        </p:nvSpPr>
        <p:spPr/>
        <p:txBody>
          <a:bodyPr/>
          <a:lstStyle/>
          <a:p>
            <a:r>
              <a:rPr lang="en-US" dirty="0" smtClean="0"/>
              <a:t>……</a:t>
            </a:r>
            <a:endParaRPr lang="it-IT" dirty="0"/>
          </a:p>
        </p:txBody>
      </p:sp>
    </p:spTree>
    <p:extLst>
      <p:ext uri="{BB962C8B-B14F-4D97-AF65-F5344CB8AC3E}">
        <p14:creationId xmlns:p14="http://schemas.microsoft.com/office/powerpoint/2010/main" val="652723381"/>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1371600" y="681038"/>
            <a:ext cx="17992725" cy="11129962"/>
            <a:chOff x="1371600" y="681317"/>
            <a:chExt cx="17992167" cy="11129683"/>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a:off x="2743157"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a:off x="5791063"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a:off x="8848493"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p>
            <a:p>
              <a:pPr algn="ctr" eaLnBrk="1" hangingPunct="1"/>
              <a:r>
                <a:rPr lang="it-IT" sz="2400" dirty="0" smtClean="0"/>
                <a:t>PENDING REQUESTS</a:t>
              </a:r>
              <a:endParaRPr lang="it-IT" sz="2400" dirty="0"/>
            </a:p>
          </p:txBody>
        </p:sp>
        <p:cxnSp>
          <p:nvCxnSpPr>
            <p:cNvPr id="68" name="Connettore 2 67"/>
            <p:cNvCxnSpPr>
              <a:stCxn id="12331" idx="2"/>
            </p:cNvCxnSpPr>
            <p:nvPr/>
          </p:nvCxnSpPr>
          <p:spPr bwMode="auto">
            <a:xfrm>
              <a:off x="11891637"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p>
            <a:p>
              <a:pPr algn="ctr" eaLnBrk="1" hangingPunct="1"/>
              <a:endParaRPr lang="it-IT" sz="2400" dirty="0" smtClean="0"/>
            </a:p>
            <a:p>
              <a:pPr algn="ctr" eaLnBrk="1" hangingPunct="1"/>
              <a:r>
                <a:rPr lang="it-IT" sz="2400" dirty="0" smtClean="0"/>
                <a:t>CONFIRMED</a:t>
              </a:r>
              <a:endParaRPr lang="it-IT" sz="2400" dirty="0"/>
            </a:p>
          </p:txBody>
        </p:sp>
        <p:cxnSp>
          <p:nvCxnSpPr>
            <p:cNvPr id="72" name="Connettore 2 71"/>
            <p:cNvCxnSpPr>
              <a:stCxn id="12333" idx="2"/>
            </p:cNvCxnSpPr>
            <p:nvPr/>
          </p:nvCxnSpPr>
          <p:spPr bwMode="auto">
            <a:xfrm>
              <a:off x="14944304"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p>
            <a:p>
              <a:pPr algn="ctr" eaLnBrk="1" hangingPunct="1"/>
              <a:r>
                <a:rPr lang="it-IT" sz="2400" dirty="0" smtClean="0"/>
                <a:t>NOT CONFIRMED</a:t>
              </a:r>
              <a:endParaRPr lang="it-IT" sz="2400" dirty="0"/>
            </a:p>
          </p:txBody>
        </p:sp>
        <p:cxnSp>
          <p:nvCxnSpPr>
            <p:cNvPr id="76" name="Connettore 2 75"/>
            <p:cNvCxnSpPr>
              <a:stCxn id="12335" idx="2"/>
            </p:cNvCxnSpPr>
            <p:nvPr/>
          </p:nvCxnSpPr>
          <p:spPr bwMode="auto">
            <a:xfrm>
              <a:off x="17992168" y="1900518"/>
              <a:ext cx="42" cy="990572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2590800" y="22098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3048000" y="24082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5907088" y="32861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1734800" y="30480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8696325" y="43354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9001125" y="44386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9061450" y="40274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4792325" y="51911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6000750" y="49441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2573338" y="60277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2935288" y="56578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5602288" y="35052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8696325" y="67992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7840325" y="81581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8712200" y="95059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9047163" y="64881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2600325" y="87566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2905125" y="82588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9037638" y="92075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6000750" y="74790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829865692"/>
      </p:ext>
    </p:extLst>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r>
              <a:rPr lang="it-IT" dirty="0" err="1" smtClean="0"/>
              <a:t>Discovery</a:t>
            </a:r>
            <a:r>
              <a:rPr lang="it-IT" dirty="0" smtClean="0"/>
              <a:t> </a:t>
            </a:r>
            <a:r>
              <a:rPr lang="it-IT" dirty="0" err="1" smtClean="0"/>
              <a:t>services</a:t>
            </a:r>
            <a:r>
              <a:rPr lang="it-IT" dirty="0" smtClean="0"/>
              <a:t> </a:t>
            </a:r>
            <a:r>
              <a:rPr lang="it-IT" dirty="0" err="1" smtClean="0"/>
              <a:t>provided</a:t>
            </a:r>
            <a:r>
              <a:rPr lang="it-IT" dirty="0" smtClean="0"/>
              <a:t> by Eureka</a:t>
            </a:r>
          </a:p>
          <a:p>
            <a:r>
              <a:rPr lang="it-IT" dirty="0"/>
              <a:t>PROBLEM: DECOUPLIG REALIZED ALSO WITH SERVICE DISCOVERY WITHOUT P2P WIRING</a:t>
            </a:r>
          </a:p>
          <a:p>
            <a:r>
              <a:rPr lang="it-IT" dirty="0"/>
              <a:t>Go </a:t>
            </a:r>
            <a:r>
              <a:rPr lang="it-IT" dirty="0" err="1"/>
              <a:t>ahead</a:t>
            </a:r>
            <a:r>
              <a:rPr lang="it-IT" dirty="0"/>
              <a:t> p2p </a:t>
            </a:r>
            <a:r>
              <a:rPr lang="it-IT" dirty="0" err="1"/>
              <a:t>wiring</a:t>
            </a:r>
            <a:r>
              <a:rPr lang="it-IT" dirty="0"/>
              <a:t> :EUREKA: </a:t>
            </a:r>
            <a:r>
              <a:rPr lang="it-IT" dirty="0" smtClean="0"/>
              <a:t>DEFINITION</a:t>
            </a:r>
          </a:p>
          <a:p>
            <a:r>
              <a:rPr lang="en-US" dirty="0"/>
              <a:t>The Eureka is described by Netflix as</a:t>
            </a:r>
            <a:endParaRPr lang="it-IT" dirty="0"/>
          </a:p>
          <a:p>
            <a:pPr marL="0" indent="0">
              <a:buNone/>
            </a:pPr>
            <a:r>
              <a:rPr lang="en-US" dirty="0"/>
              <a:t>a </a:t>
            </a:r>
            <a:endParaRPr lang="en-US" dirty="0" smtClean="0"/>
          </a:p>
          <a:p>
            <a:pPr marL="742950" indent="-742950">
              <a:buFont typeface="+mj-lt"/>
              <a:buAutoNum type="arabicPeriod"/>
            </a:pPr>
            <a:r>
              <a:rPr lang="en-US" dirty="0" smtClean="0"/>
              <a:t>Eureka is REST </a:t>
            </a:r>
            <a:r>
              <a:rPr lang="en-US" dirty="0"/>
              <a:t>based service </a:t>
            </a:r>
            <a:r>
              <a:rPr lang="en-US" strike="sngStrike" dirty="0"/>
              <a:t>that is primarily used in the AWS cloud </a:t>
            </a:r>
            <a:r>
              <a:rPr lang="en-US" dirty="0"/>
              <a:t>for locating services for the purpose of load balancing and failover of middle-tier servers. We call this service, the Eureka Server. </a:t>
            </a:r>
            <a:endParaRPr lang="en-US" dirty="0" smtClean="0"/>
          </a:p>
          <a:p>
            <a:pPr marL="742950" indent="-742950">
              <a:buFont typeface="+mj-lt"/>
              <a:buAutoNum type="arabicPeriod"/>
            </a:pPr>
            <a:r>
              <a:rPr lang="en-US" dirty="0" smtClean="0"/>
              <a:t>Eureka </a:t>
            </a:r>
            <a:r>
              <a:rPr lang="en-US" dirty="0"/>
              <a:t>also comes with a Java-based client </a:t>
            </a:r>
            <a:r>
              <a:rPr lang="en-US" dirty="0" err="1"/>
              <a:t>component,the</a:t>
            </a:r>
            <a:r>
              <a:rPr lang="en-US" dirty="0"/>
              <a:t> Eureka Client, which makes interactions with the service much easier. The client also has a built-in load balancer that does basic round-robin load balancing.</a:t>
            </a:r>
            <a:endParaRPr lang="it-IT" dirty="0"/>
          </a:p>
          <a:p>
            <a:pPr marL="742950" indent="-742950">
              <a:buFont typeface="+mj-lt"/>
              <a:buAutoNum type="arabicPeriod"/>
            </a:pPr>
            <a:r>
              <a:rPr lang="en-US" dirty="0"/>
              <a:t>So basically, Eureka is a register, that will know where which one of our services lives, how many instances of they are up (or down) and how to access them.</a:t>
            </a:r>
            <a:endParaRPr lang="it-IT" dirty="0"/>
          </a:p>
          <a:p>
            <a:pPr marL="742950" indent="-742950">
              <a:buFont typeface="+mj-lt"/>
              <a:buAutoNum type="arabicPeriod"/>
            </a:pPr>
            <a:r>
              <a:rPr lang="en-US" dirty="0" smtClean="0"/>
              <a:t>(By means of  Spring Cloud) Thanks </a:t>
            </a:r>
            <a:r>
              <a:rPr lang="en-US" dirty="0"/>
              <a:t>to </a:t>
            </a:r>
            <a:r>
              <a:rPr lang="en-US" dirty="0" smtClean="0"/>
              <a:t>Spring Cloud , </a:t>
            </a:r>
            <a:r>
              <a:rPr lang="en-US" dirty="0"/>
              <a:t>all the complexity to get a Eureka server up and running was wrapped inside useful libraries that we'll be using in this series.</a:t>
            </a:r>
            <a:endParaRPr lang="it-IT" dirty="0"/>
          </a:p>
          <a:p>
            <a:endParaRPr lang="it-IT" dirty="0"/>
          </a:p>
          <a:p>
            <a:endParaRPr lang="it-IT" dirty="0" smtClean="0"/>
          </a:p>
          <a:p>
            <a:endParaRPr lang="it-IT" dirty="0" smtClean="0"/>
          </a:p>
          <a:p>
            <a:endParaRPr lang="it-IT" dirty="0"/>
          </a:p>
        </p:txBody>
      </p:sp>
    </p:spTree>
    <p:extLst>
      <p:ext uri="{BB962C8B-B14F-4D97-AF65-F5344CB8AC3E}">
        <p14:creationId xmlns:p14="http://schemas.microsoft.com/office/powerpoint/2010/main" val="337034025"/>
      </p:ext>
    </p:extLst>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Discovery</a:t>
            </a:r>
            <a:r>
              <a:rPr lang="it-IT" dirty="0" smtClean="0"/>
              <a:t> Services: Eureka</a:t>
            </a:r>
            <a:endParaRPr lang="it-IT" dirty="0"/>
          </a:p>
        </p:txBody>
      </p:sp>
      <p:sp>
        <p:nvSpPr>
          <p:cNvPr id="3" name="Segnaposto contenuto 2"/>
          <p:cNvSpPr>
            <a:spLocks noGrp="1"/>
          </p:cNvSpPr>
          <p:nvPr>
            <p:ph idx="1"/>
          </p:nvPr>
        </p:nvSpPr>
        <p:spPr>
          <a:xfrm>
            <a:off x="617539" y="1676400"/>
            <a:ext cx="8118078" cy="10668000"/>
          </a:xfrm>
        </p:spPr>
        <p:txBody>
          <a:bodyPr/>
          <a:lstStyle/>
          <a:p>
            <a:pPr marL="0" indent="0" eaLnBrk="1" fontAlgn="t" hangingPunct="1">
              <a:buNone/>
            </a:pPr>
            <a:endParaRPr lang="it-IT" dirty="0"/>
          </a:p>
          <a:p>
            <a:pPr eaLnBrk="1" fontAlgn="t" hangingPunct="1"/>
            <a:r>
              <a:rPr lang="it-IT" dirty="0"/>
              <a:t>NETFLIX </a:t>
            </a:r>
            <a:r>
              <a:rPr lang="it-IT" dirty="0" smtClean="0"/>
              <a:t>EUREKA: </a:t>
            </a:r>
            <a:r>
              <a:rPr lang="it-IT" dirty="0" err="1" smtClean="0"/>
              <a:t>how</a:t>
            </a:r>
            <a:r>
              <a:rPr lang="it-IT" dirty="0" smtClean="0"/>
              <a:t> </a:t>
            </a:r>
            <a:r>
              <a:rPr lang="it-IT" dirty="0" err="1" smtClean="0"/>
              <a:t>it</a:t>
            </a:r>
            <a:r>
              <a:rPr lang="it-IT" dirty="0" smtClean="0"/>
              <a:t> </a:t>
            </a:r>
            <a:r>
              <a:rPr lang="it-IT" dirty="0" err="1" smtClean="0"/>
              <a:t>works</a:t>
            </a:r>
            <a:endParaRPr lang="it-IT" dirty="0" smtClean="0"/>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pic>
        <p:nvPicPr>
          <p:cNvPr id="1028" name="Picture 4" descr="Eureka High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67664" y="1673424"/>
            <a:ext cx="14473608" cy="10855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030817"/>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3353041"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36" name="Gruppo 35"/>
          <p:cNvGrpSpPr/>
          <p:nvPr/>
        </p:nvGrpSpPr>
        <p:grpSpPr>
          <a:xfrm>
            <a:off x="9475621"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838724"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a:t>
            </a:r>
            <a:r>
              <a:rPr lang="it-IT" dirty="0" err="1"/>
              <a:t>Microservice</a:t>
            </a:r>
            <a:r>
              <a:rPr lang="it-IT" dirty="0"/>
              <a:t>: </a:t>
            </a:r>
            <a:r>
              <a:rPr lang="it-IT" dirty="0" err="1"/>
              <a:t>Discovery</a:t>
            </a:r>
            <a:r>
              <a:rPr lang="it-IT" dirty="0"/>
              <a:t> Service</a:t>
            </a:r>
          </a:p>
        </p:txBody>
      </p:sp>
      <p:grpSp>
        <p:nvGrpSpPr>
          <p:cNvPr id="8" name="Gruppo 7"/>
          <p:cNvGrpSpPr/>
          <p:nvPr/>
        </p:nvGrpSpPr>
        <p:grpSpPr>
          <a:xfrm>
            <a:off x="6149015"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11799721"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0108277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SERVER</a:t>
            </a:r>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720" y="1963411"/>
            <a:ext cx="12672118" cy="738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asellaDiTesto 7"/>
          <p:cNvSpPr txBox="1"/>
          <p:nvPr/>
        </p:nvSpPr>
        <p:spPr>
          <a:xfrm>
            <a:off x="670720" y="6327449"/>
            <a:ext cx="18434048" cy="5693866"/>
          </a:xfrm>
          <a:prstGeom prst="rect">
            <a:avLst/>
          </a:prstGeom>
          <a:noFill/>
        </p:spPr>
        <p:txBody>
          <a:bodyPr wrap="square" rtlCol="0">
            <a:spAutoFit/>
          </a:bodyPr>
          <a:lstStyle/>
          <a:p>
            <a:r>
              <a:rPr lang="it-IT" sz="2800" dirty="0" smtClean="0"/>
              <a:t>server</a:t>
            </a:r>
            <a:r>
              <a:rPr lang="it-IT" sz="2800" dirty="0"/>
              <a:t>:</a:t>
            </a:r>
          </a:p>
          <a:p>
            <a:r>
              <a:rPr lang="it-IT" sz="2800" dirty="0"/>
              <a:t>  </a:t>
            </a:r>
            <a:r>
              <a:rPr lang="it-IT" sz="2800" dirty="0" err="1"/>
              <a:t>port</a:t>
            </a:r>
            <a:r>
              <a:rPr lang="it-IT" sz="2800" dirty="0"/>
              <a:t>: 8761</a:t>
            </a:r>
          </a:p>
          <a:p>
            <a:endParaRPr lang="it-IT" sz="2800" dirty="0"/>
          </a:p>
          <a:p>
            <a:r>
              <a:rPr lang="it-IT" sz="2800" u="sng" dirty="0"/>
              <a:t>eureka:</a:t>
            </a:r>
          </a:p>
          <a:p>
            <a:r>
              <a:rPr lang="it-IT" sz="2800" dirty="0"/>
              <a:t>  </a:t>
            </a:r>
            <a:r>
              <a:rPr lang="it-IT" sz="2800" dirty="0" err="1"/>
              <a:t>instance</a:t>
            </a:r>
            <a:r>
              <a:rPr lang="it-IT" sz="2800" dirty="0"/>
              <a:t>:</a:t>
            </a:r>
          </a:p>
          <a:p>
            <a:r>
              <a:rPr lang="it-IT" sz="2800" dirty="0"/>
              <a:t>    </a:t>
            </a:r>
            <a:r>
              <a:rPr lang="it-IT" sz="2800" u="sng" dirty="0" err="1"/>
              <a:t>hostname</a:t>
            </a:r>
            <a:r>
              <a:rPr lang="it-IT" sz="2800" u="sng" dirty="0"/>
              <a:t>: </a:t>
            </a:r>
            <a:r>
              <a:rPr lang="it-IT" sz="2800" u="sng" dirty="0" err="1"/>
              <a:t>localhost</a:t>
            </a:r>
            <a:endParaRPr lang="it-IT" sz="2800" u="sng" dirty="0"/>
          </a:p>
          <a:p>
            <a:r>
              <a:rPr lang="it-IT" sz="2800" dirty="0"/>
              <a:t>  client:</a:t>
            </a:r>
          </a:p>
          <a:p>
            <a:r>
              <a:rPr lang="it-IT" sz="2800" dirty="0" smtClean="0"/>
              <a:t>    </a:t>
            </a:r>
            <a:r>
              <a:rPr lang="it-IT" sz="2800" dirty="0" err="1" smtClean="0"/>
              <a:t>registerWithEureka</a:t>
            </a:r>
            <a:r>
              <a:rPr lang="it-IT" sz="2800" dirty="0" smtClean="0"/>
              <a:t>: false</a:t>
            </a:r>
          </a:p>
          <a:p>
            <a:r>
              <a:rPr lang="it-IT" sz="2800" dirty="0" smtClean="0"/>
              <a:t>    </a:t>
            </a:r>
            <a:r>
              <a:rPr lang="it-IT" sz="2800" dirty="0" err="1"/>
              <a:t>fetchRegistry</a:t>
            </a:r>
            <a:r>
              <a:rPr lang="it-IT" sz="2800" dirty="0"/>
              <a:t>: false</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http://${eureka.instance.hostname}:${server.port}/eureka/</a:t>
            </a:r>
          </a:p>
          <a:p>
            <a:r>
              <a:rPr lang="it-IT" sz="2800" dirty="0"/>
              <a:t>  server:</a:t>
            </a:r>
          </a:p>
          <a:p>
            <a:r>
              <a:rPr lang="da-DK" sz="2800" dirty="0"/>
              <a:t>    enableSelfPreservation: </a:t>
            </a:r>
            <a:r>
              <a:rPr lang="da-DK" sz="2800" dirty="0" smtClean="0"/>
              <a:t>true</a:t>
            </a:r>
            <a:endParaRPr lang="it-IT" sz="2800" dirty="0">
              <a:latin typeface="Consolas"/>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689956" y="2788019"/>
            <a:ext cx="18434048" cy="3539430"/>
          </a:xfrm>
          <a:prstGeom prst="rect">
            <a:avLst/>
          </a:prstGeom>
          <a:noFill/>
        </p:spPr>
        <p:txBody>
          <a:bodyPr wrap="square" rtlCol="0">
            <a:spAutoFit/>
          </a:bodyPr>
          <a:lstStyle/>
          <a:p>
            <a:r>
              <a:rPr lang="en-US" sz="2800" dirty="0">
                <a:latin typeface="Consolas"/>
              </a:rPr>
              <a:t>@</a:t>
            </a:r>
            <a:r>
              <a:rPr lang="en-US" sz="2800" dirty="0" err="1">
                <a:latin typeface="Consolas"/>
              </a:rPr>
              <a:t>EnableEurekaServer</a:t>
            </a:r>
            <a:r>
              <a:rPr lang="en-US" sz="2800" dirty="0">
                <a:latin typeface="Consolas"/>
              </a:rPr>
              <a:t> </a:t>
            </a:r>
            <a:br>
              <a:rPr lang="en-US" sz="2800" dirty="0">
                <a:latin typeface="Consolas"/>
              </a:rPr>
            </a:br>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a:latin typeface="Consolas"/>
              </a:rPr>
              <a:t>); </a:t>
            </a:r>
            <a:br>
              <a:rPr lang="en-US" sz="2800" dirty="0">
                <a:latin typeface="Consolas"/>
              </a:rPr>
            </a:br>
            <a:r>
              <a:rPr lang="en-US" sz="2800" dirty="0">
                <a:latin typeface="Consolas"/>
              </a:rPr>
              <a:t>    } </a:t>
            </a:r>
            <a:br>
              <a:rPr lang="en-US" sz="2800" dirty="0">
                <a:latin typeface="Consolas"/>
              </a:rPr>
            </a:br>
            <a:r>
              <a:rPr lang="en-US" sz="2800" dirty="0">
                <a:latin typeface="Consolas"/>
              </a:rPr>
              <a:t>} </a:t>
            </a:r>
            <a:r>
              <a:rPr lang="it-IT" sz="2800" dirty="0" smtClean="0">
                <a:latin typeface="Consolas"/>
              </a:rPr>
              <a:t> </a:t>
            </a:r>
          </a:p>
        </p:txBody>
      </p:sp>
      <p:sp>
        <p:nvSpPr>
          <p:cNvPr id="10" name="Rettangolo 9"/>
          <p:cNvSpPr/>
          <p:nvPr/>
        </p:nvSpPr>
        <p:spPr bwMode="auto">
          <a:xfrm>
            <a:off x="716197" y="2701970"/>
            <a:ext cx="4527739"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868597" y="6785992"/>
            <a:ext cx="1890356"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020996" y="10184354"/>
            <a:ext cx="11459035"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23293701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a:t>
            </a:r>
            <a:r>
              <a:rPr lang="it-IT" dirty="0" err="1" smtClean="0"/>
              <a:t>SERVICE</a:t>
            </a:r>
            <a:endParaRPr lang="it-IT" dirty="0"/>
          </a:p>
        </p:txBody>
      </p:sp>
      <p:sp>
        <p:nvSpPr>
          <p:cNvPr id="8" name="CasellaDiTesto 7"/>
          <p:cNvSpPr txBox="1"/>
          <p:nvPr/>
        </p:nvSpPr>
        <p:spPr>
          <a:xfrm>
            <a:off x="813038" y="5732766"/>
            <a:ext cx="18434048" cy="6555641"/>
          </a:xfrm>
          <a:prstGeom prst="rect">
            <a:avLst/>
          </a:prstGeom>
          <a:noFill/>
        </p:spPr>
        <p:txBody>
          <a:bodyPr wrap="square" rtlCol="0">
            <a:spAutoFit/>
          </a:bodyPr>
          <a:lstStyle/>
          <a:p>
            <a:r>
              <a:rPr lang="it-IT" sz="2800" u="sng" dirty="0"/>
              <a:t>eureka:</a:t>
            </a:r>
          </a:p>
          <a:p>
            <a:r>
              <a:rPr lang="it-IT" sz="2800" dirty="0"/>
              <a:t>  password: password</a:t>
            </a:r>
          </a:p>
          <a:p>
            <a:r>
              <a:rPr lang="it-IT" sz="2800" dirty="0" smtClean="0"/>
              <a:t>  client</a:t>
            </a:r>
            <a:r>
              <a:rPr lang="it-IT" sz="2800" dirty="0"/>
              <a:t>: </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http://user:${eureka.password}@localhost:8761/eureka/</a:t>
            </a:r>
          </a:p>
          <a:p>
            <a:r>
              <a:rPr lang="it-IT" sz="2800" dirty="0"/>
              <a:t>    </a:t>
            </a:r>
            <a:r>
              <a:rPr lang="it-IT" sz="2800" u="sng" dirty="0" err="1"/>
              <a:t>healthcheck</a:t>
            </a:r>
            <a:r>
              <a:rPr lang="it-IT" sz="2800" u="sng" dirty="0"/>
              <a:t>:</a:t>
            </a:r>
          </a:p>
          <a:p>
            <a:r>
              <a:rPr lang="it-IT" sz="2800" dirty="0"/>
              <a:t>      </a:t>
            </a:r>
            <a:r>
              <a:rPr lang="it-IT" sz="2800" dirty="0" err="1"/>
              <a:t>enabled</a:t>
            </a:r>
            <a:r>
              <a:rPr lang="it-IT" sz="2800" dirty="0"/>
              <a:t>: </a:t>
            </a:r>
            <a:r>
              <a:rPr lang="it-IT" sz="2800" dirty="0" err="1"/>
              <a:t>true</a:t>
            </a:r>
            <a:endParaRPr lang="it-IT" sz="2800" dirty="0"/>
          </a:p>
          <a:p>
            <a:r>
              <a:rPr lang="it-IT" sz="2800" dirty="0"/>
              <a:t>    </a:t>
            </a:r>
            <a:r>
              <a:rPr lang="it-IT" sz="2800" dirty="0" err="1"/>
              <a:t>lease</a:t>
            </a:r>
            <a:r>
              <a:rPr lang="it-IT" sz="2800" dirty="0"/>
              <a:t>:</a:t>
            </a:r>
          </a:p>
          <a:p>
            <a:r>
              <a:rPr lang="it-IT" sz="2800" dirty="0"/>
              <a:t>      </a:t>
            </a:r>
            <a:r>
              <a:rPr lang="it-IT" sz="2800" dirty="0" err="1"/>
              <a:t>duration</a:t>
            </a:r>
            <a:r>
              <a:rPr lang="it-IT" sz="2800" dirty="0"/>
              <a:t>: 5</a:t>
            </a:r>
          </a:p>
          <a:p>
            <a:r>
              <a:rPr lang="it-IT" sz="2800" dirty="0"/>
              <a:t>  </a:t>
            </a:r>
            <a:r>
              <a:rPr lang="it-IT" sz="2800" dirty="0" err="1"/>
              <a:t>instance</a:t>
            </a:r>
            <a:r>
              <a:rPr lang="it-IT" sz="2800" dirty="0"/>
              <a:t>:</a:t>
            </a:r>
          </a:p>
          <a:p>
            <a:r>
              <a:rPr lang="it-IT" sz="2800" dirty="0"/>
              <a:t>    </a:t>
            </a:r>
            <a:r>
              <a:rPr lang="it-IT" sz="2800" dirty="0" err="1"/>
              <a:t>leaseRenewalIntervalInSeconds</a:t>
            </a:r>
            <a:r>
              <a:rPr lang="it-IT" sz="2800" dirty="0"/>
              <a:t>: 1</a:t>
            </a:r>
          </a:p>
          <a:p>
            <a:r>
              <a:rPr lang="it-IT" sz="2800" dirty="0"/>
              <a:t>    </a:t>
            </a:r>
            <a:r>
              <a:rPr lang="it-IT" sz="2800" dirty="0" err="1"/>
              <a:t>leaseExpirationDurationInSeconds</a:t>
            </a:r>
            <a:r>
              <a:rPr lang="it-IT" sz="2800" dirty="0"/>
              <a:t>: 2</a:t>
            </a:r>
          </a:p>
          <a:p>
            <a:r>
              <a:rPr lang="it-IT" sz="2800" dirty="0"/>
              <a:t>    </a:t>
            </a:r>
            <a:r>
              <a:rPr lang="it-IT" sz="2800" dirty="0" err="1"/>
              <a:t>metadataMap</a:t>
            </a:r>
            <a:r>
              <a:rPr lang="it-IT" sz="2800" dirty="0"/>
              <a:t>:</a:t>
            </a:r>
          </a:p>
          <a:p>
            <a:r>
              <a:rPr lang="it-IT" sz="2800" dirty="0"/>
              <a:t>      </a:t>
            </a:r>
            <a:r>
              <a:rPr lang="it-IT" sz="2800" dirty="0" err="1"/>
              <a:t>instanceId</a:t>
            </a:r>
            <a:r>
              <a:rPr lang="it-IT" sz="2800" dirty="0"/>
              <a:t>: </a:t>
            </a:r>
            <a:r>
              <a:rPr lang="it-IT" sz="2800" dirty="0" smtClean="0"/>
              <a:t>	${</a:t>
            </a:r>
            <a:r>
              <a:rPr lang="it-IT" sz="2800" dirty="0" err="1"/>
              <a:t>vcap.application.instance_id</a:t>
            </a:r>
            <a:r>
              <a:rPr lang="it-IT" sz="2800" dirty="0"/>
              <a:t>:${spring.application.name}:${</a:t>
            </a:r>
            <a:r>
              <a:rPr lang="it-IT" sz="2800" dirty="0" err="1"/>
              <a:t>spring.application.instance_id</a:t>
            </a:r>
            <a:r>
              <a:rPr lang="it-IT" sz="2800" dirty="0"/>
              <a:t>:${</a:t>
            </a:r>
            <a:r>
              <a:rPr lang="it-IT" sz="2800" dirty="0" err="1"/>
              <a:t>server.port</a:t>
            </a:r>
            <a:r>
              <a:rPr lang="it-IT" sz="2800" dirty="0"/>
              <a:t>}}}</a:t>
            </a: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2826304"/>
            <a:ext cx="18434048" cy="2677656"/>
          </a:xfrm>
          <a:prstGeom prst="rect">
            <a:avLst/>
          </a:prstGeom>
          <a:noFill/>
        </p:spPr>
        <p:txBody>
          <a:bodyPr wrap="square" rtlCol="0">
            <a:spAutoFit/>
          </a:bodyPr>
          <a:lstStyle/>
          <a:p>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EnableDiscoveryClient</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EnableEurekaClient</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endParaRPr lang="it-IT" sz="2800" dirty="0" smtClean="0">
              <a:latin typeface="Consolas"/>
            </a:endParaRPr>
          </a:p>
        </p:txBody>
      </p:sp>
      <p:sp>
        <p:nvSpPr>
          <p:cNvPr id="10" name="Rettangolo 9"/>
          <p:cNvSpPr/>
          <p:nvPr/>
        </p:nvSpPr>
        <p:spPr bwMode="auto">
          <a:xfrm>
            <a:off x="727648" y="3262201"/>
            <a:ext cx="4527739"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116340" y="6984880"/>
            <a:ext cx="11361993" cy="9801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368958" y="11366289"/>
            <a:ext cx="17302064"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695" y="1932205"/>
            <a:ext cx="8187679" cy="800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929758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002738"/>
          </a:xfrm>
          <a:prstGeom prst="rect">
            <a:avLst/>
          </a:prstGeom>
          <a:noFill/>
        </p:spPr>
        <p:txBody>
          <a:bodyPr wrap="square" rtlCol="0">
            <a:spAutoFit/>
          </a:bodyPr>
          <a:lstStyle/>
          <a:p>
            <a:r>
              <a:rPr lang="it-IT" sz="2800" dirty="0" smtClean="0">
                <a:latin typeface="Consolas"/>
              </a:rPr>
              <a:t> </a:t>
            </a:r>
            <a:r>
              <a:rPr lang="it-IT" sz="2800" dirty="0">
                <a:latin typeface="Consolas"/>
              </a:rPr>
              <a:t/>
            </a:r>
            <a:br>
              <a:rPr lang="it-IT" sz="2800" dirty="0">
                <a:latin typeface="Consolas"/>
              </a:rPr>
            </a:br>
            <a:r>
              <a:rPr lang="it-IT" sz="2800" dirty="0">
                <a:latin typeface="Consolas"/>
              </a:rPr>
              <a:t>import </a:t>
            </a:r>
            <a:r>
              <a:rPr lang="it-IT" sz="2800" dirty="0" err="1">
                <a:latin typeface="Consolas"/>
              </a:rPr>
              <a:t>org.springframework.cloud.client.ServiceInstance</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org.springframework.cloud.client.discovery.DiscoveryClient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DiscoveryClient</a:t>
            </a:r>
            <a:r>
              <a:rPr lang="it-IT" sz="2800" dirty="0">
                <a:latin typeface="Consolas"/>
              </a:rPr>
              <a:t> </a:t>
            </a:r>
            <a:r>
              <a:rPr lang="it-IT" sz="2800" dirty="0" err="1">
                <a:latin typeface="Consolas"/>
              </a:rPr>
              <a:t>discoveryClient</a:t>
            </a:r>
            <a:r>
              <a:rPr lang="it-IT" sz="2800" dirty="0">
                <a:latin typeface="Consolas"/>
              </a:rPr>
              <a:t>; </a:t>
            </a:r>
            <a:br>
              <a:rPr lang="it-IT" sz="2800" dirty="0">
                <a:latin typeface="Consolas"/>
              </a:rPr>
            </a:br>
            <a:endParaRPr lang="it-IT" sz="2800" dirty="0" smtClean="0">
              <a:latin typeface="Consolas"/>
            </a:endParaRPr>
          </a:p>
          <a:p>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listDiscovery</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latin typeface="Consolas"/>
              </a:rPr>
              <a:t>String</a:t>
            </a:r>
            <a:r>
              <a:rPr lang="it-IT" sz="2800" dirty="0">
                <a:latin typeface="Consolas"/>
              </a:rPr>
              <a:t> </a:t>
            </a:r>
            <a:r>
              <a:rPr lang="it-IT" sz="2800" dirty="0" err="1">
                <a:latin typeface="Consolas"/>
              </a:rPr>
              <a:t>listDiscovery</a:t>
            </a:r>
            <a:r>
              <a:rPr lang="it-IT" sz="2800" dirty="0">
                <a:latin typeface="Consolas"/>
              </a:rPr>
              <a:t>() { </a:t>
            </a:r>
            <a:br>
              <a:rPr lang="it-IT" sz="2800" dirty="0">
                <a:latin typeface="Consolas"/>
              </a:rPr>
            </a:br>
            <a:r>
              <a:rPr lang="it-IT" sz="2800" dirty="0">
                <a:latin typeface="Consolas"/>
              </a:rPr>
              <a:t>       List&lt;</a:t>
            </a:r>
            <a:r>
              <a:rPr lang="it-IT" sz="2800" dirty="0" err="1">
                <a:latin typeface="Consolas"/>
              </a:rPr>
              <a:t>ServiceInstance</a:t>
            </a:r>
            <a:r>
              <a:rPr lang="it-IT" sz="2800" dirty="0">
                <a:latin typeface="Consolas"/>
              </a:rPr>
              <a:t>&gt; </a:t>
            </a:r>
            <a:r>
              <a:rPr lang="it-IT" sz="2800" dirty="0" err="1">
                <a:latin typeface="Consolas"/>
              </a:rPr>
              <a:t>instances</a:t>
            </a:r>
            <a:r>
              <a:rPr lang="it-IT" sz="2800" dirty="0">
                <a:latin typeface="Consolas"/>
              </a:rPr>
              <a:t> = </a:t>
            </a:r>
            <a:r>
              <a:rPr lang="it-IT" sz="2800" dirty="0" err="1">
                <a:solidFill>
                  <a:srgbClr val="0000FF"/>
                </a:solidFill>
                <a:latin typeface="Consolas"/>
              </a:rPr>
              <a:t>this</a:t>
            </a:r>
            <a:r>
              <a:rPr lang="it-IT" sz="2800" dirty="0" err="1">
                <a:latin typeface="Consolas"/>
              </a:rPr>
              <a:t>.discoveryClient.getInstances</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pPr lvl="1"/>
            <a:r>
              <a:rPr lang="it-IT" sz="2800" dirty="0" smtClean="0">
                <a:latin typeface="Consolas"/>
              </a:rPr>
              <a:t>	</a:t>
            </a:r>
            <a:r>
              <a:rPr lang="it-IT" sz="2800" dirty="0" err="1" smtClean="0">
                <a:solidFill>
                  <a:srgbClr val="0000FF"/>
                </a:solidFill>
                <a:latin typeface="Consolas"/>
              </a:rPr>
              <a:t>if</a:t>
            </a:r>
            <a:r>
              <a:rPr lang="it-IT" sz="2800" dirty="0" smtClean="0">
                <a:latin typeface="Consolas"/>
              </a:rPr>
              <a:t>(</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null</a:t>
            </a:r>
            <a:r>
              <a:rPr lang="it-IT" sz="2800" dirty="0">
                <a:latin typeface="Consolas"/>
              </a:rPr>
              <a:t> &amp;&amp; !</a:t>
            </a:r>
            <a:r>
              <a:rPr lang="it-IT" sz="2800" dirty="0" err="1">
                <a:latin typeface="Consolas"/>
              </a:rPr>
              <a:t>instances.isEmpty</a:t>
            </a:r>
            <a:r>
              <a:rPr lang="it-IT" sz="2800" dirty="0">
                <a:latin typeface="Consolas"/>
              </a:rPr>
              <a:t>()) { </a:t>
            </a:r>
            <a:br>
              <a:rPr lang="it-IT" sz="2800" dirty="0">
                <a:latin typeface="Consolas"/>
              </a:rPr>
            </a:br>
            <a:r>
              <a:rPr lang="it-IT" sz="2800" dirty="0">
                <a:latin typeface="Consolas"/>
              </a:rPr>
              <a:t>     </a:t>
            </a:r>
            <a:r>
              <a:rPr lang="it-IT" sz="2800" dirty="0">
                <a:solidFill>
                  <a:srgbClr val="0000FF"/>
                </a:solidFill>
                <a:latin typeface="Consolas"/>
              </a:rPr>
              <a:t>for</a:t>
            </a:r>
            <a:r>
              <a:rPr lang="it-IT" sz="2800" dirty="0">
                <a:latin typeface="Consolas"/>
              </a:rPr>
              <a:t>(</a:t>
            </a:r>
            <a:r>
              <a:rPr lang="it-IT" sz="2800" dirty="0" err="1">
                <a:solidFill>
                  <a:srgbClr val="0000FF"/>
                </a:solidFill>
                <a:latin typeface="Consolas"/>
              </a:rPr>
              <a:t>int</a:t>
            </a:r>
            <a:r>
              <a:rPr lang="it-IT" sz="2800" dirty="0">
                <a:latin typeface="Consolas"/>
              </a:rPr>
              <a:t> i=</a:t>
            </a:r>
            <a:r>
              <a:rPr lang="it-IT" sz="2800" dirty="0">
                <a:solidFill>
                  <a:srgbClr val="800080"/>
                </a:solidFill>
                <a:latin typeface="Consolas"/>
              </a:rPr>
              <a:t>0</a:t>
            </a:r>
            <a:r>
              <a:rPr lang="it-IT" sz="2800" dirty="0">
                <a:latin typeface="Consolas"/>
              </a:rPr>
              <a:t>; i&lt;</a:t>
            </a:r>
            <a:r>
              <a:rPr lang="it-IT" sz="2800" dirty="0" err="1">
                <a:latin typeface="Consolas"/>
              </a:rPr>
              <a:t>instances.size</a:t>
            </a:r>
            <a:r>
              <a:rPr lang="it-IT" sz="2800" dirty="0">
                <a:latin typeface="Consolas"/>
              </a:rPr>
              <a:t>();i++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latin typeface="Consolas"/>
              </a:rPr>
              <a:t>ServiceInstance</a:t>
            </a:r>
            <a:r>
              <a:rPr lang="it-IT" sz="2800" dirty="0">
                <a:latin typeface="Consolas"/>
              </a:rPr>
              <a:t> </a:t>
            </a:r>
            <a:r>
              <a:rPr lang="it-IT" sz="2800" dirty="0" err="1">
                <a:latin typeface="Consolas"/>
              </a:rPr>
              <a:t>serviceInstance</a:t>
            </a:r>
            <a:r>
              <a:rPr lang="it-IT" sz="2800" dirty="0">
                <a:latin typeface="Consolas"/>
              </a:rPr>
              <a:t> = </a:t>
            </a:r>
            <a:r>
              <a:rPr lang="it-IT" sz="2800" dirty="0" err="1">
                <a:latin typeface="Consolas"/>
              </a:rPr>
              <a:t>instances.</a:t>
            </a:r>
            <a:r>
              <a:rPr lang="it-IT" sz="2800" dirty="0" err="1">
                <a:solidFill>
                  <a:srgbClr val="0000FF"/>
                </a:solidFill>
                <a:latin typeface="Consolas"/>
              </a:rPr>
              <a:t>get</a:t>
            </a:r>
            <a:r>
              <a:rPr lang="it-IT" sz="2800" dirty="0">
                <a:latin typeface="Consolas"/>
              </a:rPr>
              <a:t>(i</a:t>
            </a:r>
            <a:r>
              <a:rPr lang="it-IT" sz="2800" dirty="0" smtClean="0">
                <a:latin typeface="Consolas"/>
              </a:rPr>
              <a:t>);</a:t>
            </a:r>
          </a:p>
          <a:p>
            <a:pPr lvl="1"/>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r>
              <a:rPr lang="it-IT" sz="2800" dirty="0" err="1" smtClean="0">
                <a:latin typeface="Consolas"/>
              </a:rPr>
              <a:t>System.out.println</a:t>
            </a:r>
            <a:r>
              <a:rPr lang="it-IT" sz="2800" dirty="0" smtClean="0">
                <a:latin typeface="Consolas"/>
              </a:rPr>
              <a:t>(</a:t>
            </a:r>
            <a:r>
              <a:rPr lang="it-IT" sz="2800" dirty="0" smtClean="0">
                <a:solidFill>
                  <a:srgbClr val="800000"/>
                </a:solidFill>
                <a:latin typeface="Consolas"/>
              </a:rPr>
              <a:t>"</a:t>
            </a:r>
            <a:r>
              <a:rPr lang="it-IT" sz="2800" dirty="0" err="1" smtClean="0">
                <a:solidFill>
                  <a:srgbClr val="800000"/>
                </a:solidFill>
                <a:latin typeface="Consolas"/>
              </a:rPr>
              <a:t>hostname</a:t>
            </a:r>
            <a:r>
              <a:rPr lang="it-IT" sz="2800" dirty="0" smtClean="0">
                <a:solidFill>
                  <a:srgbClr val="800000"/>
                </a:solidFill>
                <a:latin typeface="Consolas"/>
              </a:rPr>
              <a:t>-&gt; "</a:t>
            </a:r>
            <a:r>
              <a:rPr lang="it-IT" sz="2800" dirty="0" smtClean="0">
                <a:latin typeface="Consolas"/>
              </a:rPr>
              <a:t> + </a:t>
            </a:r>
            <a:r>
              <a:rPr lang="it-IT" sz="2800" dirty="0" err="1" smtClean="0">
                <a:latin typeface="Consolas"/>
              </a:rPr>
              <a:t>serviceInstance.getHost</a:t>
            </a:r>
            <a:r>
              <a:rPr lang="it-IT" sz="2800" dirty="0" smtClean="0">
                <a:latin typeface="Consolas"/>
              </a:rPr>
              <a:t>());</a:t>
            </a:r>
          </a:p>
          <a:p>
            <a:pPr lvl="1"/>
            <a:r>
              <a:rPr lang="it-IT" sz="2800" dirty="0">
                <a:latin typeface="Consolas"/>
              </a:rPr>
              <a:t>	</a:t>
            </a:r>
            <a:r>
              <a:rPr lang="it-IT" sz="2800" dirty="0" smtClean="0">
                <a:latin typeface="Consolas"/>
              </a:rPr>
              <a:t>	</a:t>
            </a:r>
            <a:r>
              <a:rPr lang="it-IT" sz="2800" dirty="0" err="1" smtClean="0">
                <a:latin typeface="Consolas"/>
              </a:rPr>
              <a:t>System.out.println</a:t>
            </a:r>
            <a:r>
              <a:rPr lang="it-IT" sz="2800" dirty="0" smtClean="0">
                <a:latin typeface="Consolas"/>
              </a:rPr>
              <a:t>(</a:t>
            </a:r>
            <a:r>
              <a:rPr lang="it-IT" sz="2800" dirty="0">
                <a:solidFill>
                  <a:srgbClr val="800000"/>
                </a:solidFill>
                <a:latin typeface="Consolas"/>
              </a:rPr>
              <a:t>"</a:t>
            </a:r>
            <a:r>
              <a:rPr lang="it-IT" sz="2800" dirty="0" err="1" smtClean="0">
                <a:solidFill>
                  <a:srgbClr val="800000"/>
                </a:solidFill>
                <a:latin typeface="Consolas"/>
              </a:rPr>
              <a:t>port</a:t>
            </a:r>
            <a:r>
              <a:rPr lang="it-IT" sz="2800" dirty="0" smtClean="0">
                <a:solidFill>
                  <a:srgbClr val="800000"/>
                </a:solidFill>
                <a:latin typeface="Consolas"/>
              </a:rPr>
              <a:t>-&gt; </a:t>
            </a:r>
            <a:r>
              <a:rPr lang="it-IT" sz="2800" dirty="0">
                <a:solidFill>
                  <a:srgbClr val="800000"/>
                </a:solidFill>
                <a:latin typeface="Consolas"/>
              </a:rPr>
              <a:t>"</a:t>
            </a:r>
            <a:r>
              <a:rPr lang="it-IT" sz="2800" dirty="0" smtClean="0">
                <a:latin typeface="Consolas"/>
              </a:rPr>
              <a:t> + </a:t>
            </a:r>
            <a:r>
              <a:rPr lang="it-IT" sz="2800" dirty="0" err="1" smtClean="0">
                <a:latin typeface="Consolas"/>
              </a:rPr>
              <a:t>serviceInstance.getPort</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a:t>
            </a:r>
          </a:p>
          <a:p>
            <a:pPr lvl="1"/>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endParaRPr lang="it-IT" sz="2800" dirty="0" smtClean="0">
              <a:latin typeface="Consolas"/>
            </a:endParaRPr>
          </a:p>
        </p:txBody>
      </p:sp>
      <p:sp>
        <p:nvSpPr>
          <p:cNvPr id="10" name="Rettangolo 9"/>
          <p:cNvSpPr/>
          <p:nvPr/>
        </p:nvSpPr>
        <p:spPr bwMode="auto">
          <a:xfrm>
            <a:off x="749316" y="2193649"/>
            <a:ext cx="13098868"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822848" y="5633865"/>
            <a:ext cx="19442160"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725307" y="7794104"/>
            <a:ext cx="10186773"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7428101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9571851"/>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org.springframework.cloud.client.loadbalancer.LoadBalancerClient;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LoadBalancerClient</a:t>
            </a:r>
            <a:r>
              <a:rPr lang="it-IT" sz="2800" dirty="0">
                <a:latin typeface="Consolas"/>
              </a:rPr>
              <a:t> </a:t>
            </a:r>
            <a:r>
              <a:rPr lang="it-IT" sz="2800" dirty="0" err="1">
                <a:latin typeface="Consolas"/>
              </a:rPr>
              <a:t>loadBalancer</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RestTemplate</a:t>
            </a:r>
            <a:r>
              <a:rPr lang="it-IT" sz="2800" dirty="0">
                <a:latin typeface="Consolas"/>
              </a:rPr>
              <a:t> </a:t>
            </a:r>
            <a:r>
              <a:rPr lang="it-IT" sz="2800" dirty="0" err="1">
                <a:latin typeface="Consolas"/>
              </a:rPr>
              <a:t>restTemplate</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@Bean </a:t>
            </a:r>
            <a:br>
              <a:rPr lang="it-IT" sz="2800" dirty="0">
                <a:latin typeface="Consolas"/>
              </a:rPr>
            </a:br>
            <a:r>
              <a:rPr lang="it-IT" sz="2800" dirty="0" err="1" smtClean="0">
                <a:latin typeface="Consolas"/>
              </a:rPr>
              <a:t>RestTemplate</a:t>
            </a:r>
            <a:r>
              <a:rPr lang="it-IT" sz="2800" dirty="0" smtClean="0">
                <a:latin typeface="Consolas"/>
              </a:rPr>
              <a:t> </a:t>
            </a:r>
            <a:r>
              <a:rPr lang="it-IT" sz="2800" dirty="0" err="1">
                <a:latin typeface="Consolas"/>
              </a:rPr>
              <a:t>restTemplate</a:t>
            </a:r>
            <a:r>
              <a:rPr lang="it-IT" sz="2800" dirty="0">
                <a:latin typeface="Consolas"/>
              </a:rPr>
              <a:t>() </a:t>
            </a:r>
            <a:r>
              <a:rPr lang="it-IT" sz="2800" dirty="0" smtClean="0">
                <a:latin typeface="Consolas"/>
              </a:rPr>
              <a:t>{</a:t>
            </a:r>
            <a:r>
              <a:rPr lang="it-IT" sz="2800" dirty="0" err="1" smtClean="0">
                <a:solidFill>
                  <a:srgbClr val="0000FF"/>
                </a:solidFill>
                <a:latin typeface="Consolas"/>
              </a:rPr>
              <a:t>return</a:t>
            </a:r>
            <a:r>
              <a:rPr lang="it-IT" sz="2800" dirty="0" smtClean="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RestTemplate</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loadBalancerBooking</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getBooking</a:t>
            </a:r>
            <a:r>
              <a:rPr lang="it-IT" sz="2800" dirty="0">
                <a:latin typeface="Consolas"/>
              </a:rPr>
              <a:t>(){ </a:t>
            </a:r>
            <a:br>
              <a:rPr lang="it-IT" sz="2800" dirty="0">
                <a:latin typeface="Consolas"/>
              </a:rPr>
            </a:br>
            <a:r>
              <a:rPr lang="it-IT" sz="2800" dirty="0" smtClean="0">
                <a:latin typeface="Consolas"/>
              </a:rPr>
              <a:t>	</a:t>
            </a:r>
            <a:r>
              <a:rPr lang="it-IT" sz="2800" dirty="0" err="1" smtClean="0">
                <a:latin typeface="Consolas"/>
              </a:rPr>
              <a:t>ServiceInstance</a:t>
            </a:r>
            <a:r>
              <a:rPr lang="it-IT" sz="2800" dirty="0" smtClean="0">
                <a:latin typeface="Consolas"/>
              </a:rPr>
              <a:t> </a:t>
            </a:r>
            <a:r>
              <a:rPr lang="it-IT" sz="2800" dirty="0" err="1">
                <a:latin typeface="Consolas"/>
              </a:rPr>
              <a:t>instance</a:t>
            </a:r>
            <a:r>
              <a:rPr lang="it-IT" sz="2800" dirty="0">
                <a:latin typeface="Consolas"/>
              </a:rPr>
              <a:t> = </a:t>
            </a:r>
            <a:r>
              <a:rPr lang="it-IT" sz="2800" dirty="0" err="1">
                <a:solidFill>
                  <a:srgbClr val="0000FF"/>
                </a:solidFill>
                <a:latin typeface="Consolas"/>
              </a:rPr>
              <a:t>this</a:t>
            </a:r>
            <a:r>
              <a:rPr lang="it-IT" sz="2800" dirty="0" err="1">
                <a:latin typeface="Consolas"/>
              </a:rPr>
              <a:t>.loadBalancer.choose</a:t>
            </a:r>
            <a:r>
              <a:rPr lang="it-IT" sz="2800" dirty="0">
                <a:latin typeface="Consolas"/>
              </a:rPr>
              <a:t>(</a:t>
            </a:r>
            <a:r>
              <a:rPr lang="it-IT" sz="2800" dirty="0">
                <a:solidFill>
                  <a:srgbClr val="800000"/>
                </a:solidFill>
                <a:latin typeface="Consolas"/>
              </a:rPr>
              <a:t>"BOOKABATTERYSERVICE4EUREKA</a:t>
            </a:r>
            <a:r>
              <a:rPr lang="it-IT" sz="2800" dirty="0" smtClean="0">
                <a:solidFill>
                  <a:srgbClr val="800000"/>
                </a:solidFill>
                <a:latin typeface="Consolas"/>
              </a:rPr>
              <a:t>"</a:t>
            </a:r>
            <a:r>
              <a:rPr lang="it-IT" sz="2800" dirty="0" smtClean="0">
                <a:latin typeface="Consolas"/>
              </a:rPr>
              <a:t>);</a:t>
            </a:r>
          </a:p>
          <a:p>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URI </a:t>
            </a:r>
            <a:r>
              <a:rPr lang="it-IT" sz="2800" dirty="0" err="1">
                <a:latin typeface="Consolas"/>
              </a:rPr>
              <a:t>uri</a:t>
            </a:r>
            <a:r>
              <a:rPr lang="it-IT" sz="2800" dirty="0">
                <a:latin typeface="Consolas"/>
              </a:rPr>
              <a:t> = </a:t>
            </a:r>
            <a:r>
              <a:rPr lang="it-IT" sz="2800" dirty="0" err="1">
                <a:latin typeface="Consolas"/>
              </a:rPr>
              <a:t>UriComponentsBuilder.fromUriString</a:t>
            </a:r>
            <a:r>
              <a:rPr lang="it-IT" sz="2800" dirty="0">
                <a:latin typeface="Consolas"/>
              </a:rPr>
              <a:t>(</a:t>
            </a:r>
            <a:r>
              <a:rPr lang="it-IT" sz="2800" dirty="0" err="1">
                <a:latin typeface="Consolas"/>
              </a:rPr>
              <a:t>instance.getUri</a:t>
            </a:r>
            <a:r>
              <a:rPr lang="it-IT" sz="2800" dirty="0">
                <a:latin typeface="Consolas"/>
              </a:rPr>
              <a:t>().</a:t>
            </a:r>
            <a:r>
              <a:rPr lang="it-IT" sz="2800" dirty="0" err="1">
                <a:latin typeface="Consolas"/>
              </a:rPr>
              <a:t>toString</a:t>
            </a:r>
            <a:r>
              <a:rPr lang="it-IT" sz="2800" dirty="0" smtClean="0">
                <a:latin typeface="Consolas"/>
              </a:rPr>
              <a:t>())</a:t>
            </a:r>
          </a:p>
          <a:p>
            <a:r>
              <a:rPr lang="it-IT" sz="2800" dirty="0">
                <a:latin typeface="Consolas"/>
              </a:rPr>
              <a:t>	</a:t>
            </a:r>
            <a:r>
              <a:rPr lang="it-IT" sz="2800" dirty="0" smtClean="0">
                <a:latin typeface="Consolas"/>
              </a:rPr>
              <a:t>	.</a:t>
            </a:r>
            <a:r>
              <a:rPr lang="it-IT" sz="2800" dirty="0" err="1">
                <a:latin typeface="Consolas"/>
              </a:rPr>
              <a:t>path</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).build().</a:t>
            </a:r>
            <a:r>
              <a:rPr lang="it-IT" sz="2800" dirty="0" err="1">
                <a:latin typeface="Consolas"/>
              </a:rPr>
              <a:t>toUri</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Booking</a:t>
            </a:r>
            <a:r>
              <a:rPr lang="it-IT" sz="2800" dirty="0">
                <a:latin typeface="Consolas"/>
              </a:rPr>
              <a:t>[] </a:t>
            </a:r>
            <a:r>
              <a:rPr lang="it-IT" sz="2800" dirty="0" err="1">
                <a:latin typeface="Consolas"/>
              </a:rPr>
              <a:t>listBooking</a:t>
            </a:r>
            <a:r>
              <a:rPr lang="it-IT" sz="2800" dirty="0">
                <a:latin typeface="Consolas"/>
              </a:rPr>
              <a:t> = </a:t>
            </a:r>
            <a:r>
              <a:rPr lang="it-IT" sz="2800" dirty="0" err="1">
                <a:latin typeface="Consolas"/>
              </a:rPr>
              <a:t>restTemplate.getForObject</a:t>
            </a:r>
            <a:r>
              <a:rPr lang="it-IT" sz="2800" dirty="0">
                <a:latin typeface="Consolas"/>
              </a:rPr>
              <a:t>(uri , Booking[].</a:t>
            </a:r>
            <a:r>
              <a:rPr lang="it-IT" sz="2800" dirty="0" err="1">
                <a:solidFill>
                  <a:srgbClr val="0000FF"/>
                </a:solidFill>
                <a:latin typeface="Consolas"/>
              </a:rPr>
              <a:t>class</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listBooking</a:t>
            </a:r>
            <a:r>
              <a:rPr lang="it-IT" sz="2800" dirty="0">
                <a:latin typeface="Consolas"/>
              </a:rPr>
              <a:t>; </a:t>
            </a:r>
            <a:br>
              <a:rPr lang="it-IT" sz="2800" dirty="0">
                <a:latin typeface="Consolas"/>
              </a:rPr>
            </a:br>
            <a:r>
              <a:rPr lang="it-IT" sz="2800" dirty="0" smtClean="0">
                <a:latin typeface="Consolas"/>
              </a:rPr>
              <a:t>} </a:t>
            </a:r>
          </a:p>
        </p:txBody>
      </p:sp>
      <p:sp>
        <p:nvSpPr>
          <p:cNvPr id="10" name="Rettangolo 9"/>
          <p:cNvSpPr/>
          <p:nvPr/>
        </p:nvSpPr>
        <p:spPr bwMode="auto">
          <a:xfrm>
            <a:off x="1669286" y="7390695"/>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656184" y="9487600"/>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9316" y="5273824"/>
            <a:ext cx="11874732" cy="108012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4075173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7" grpId="0" animBg="1"/>
      <p:bldP spid="8"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CONSUMER </a:t>
            </a:r>
            <a:br>
              <a:rPr lang="it-IT" dirty="0" smtClean="0"/>
            </a:br>
            <a:r>
              <a:rPr lang="it-IT" dirty="0" err="1" smtClean="0"/>
              <a:t>feign</a:t>
            </a:r>
            <a:r>
              <a:rPr lang="it-IT" dirty="0" smtClean="0"/>
              <a:t> client</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org.springframework.cloud.client.discovery.EnableDiscoveryClient; </a:t>
            </a:r>
            <a:br>
              <a:rPr lang="it-IT" sz="2800" dirty="0">
                <a:latin typeface="Consolas"/>
              </a:rPr>
            </a:br>
            <a:r>
              <a:rPr lang="it-IT" sz="2800" dirty="0">
                <a:latin typeface="Consolas"/>
              </a:rPr>
              <a:t>import </a:t>
            </a:r>
            <a:r>
              <a:rPr lang="it-IT" sz="2800" dirty="0" err="1">
                <a:latin typeface="Consolas"/>
              </a:rPr>
              <a:t>org.springframework.cloud.netflix.feign.EnableFeignClients</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org.springframework.cloud.netflix.feign.FeignClient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SpringBootApplication</a:t>
            </a:r>
            <a:r>
              <a:rPr lang="it-IT" sz="2800" dirty="0">
                <a:latin typeface="Consolas"/>
              </a:rPr>
              <a:t> </a:t>
            </a:r>
            <a:br>
              <a:rPr lang="it-IT" sz="2800" dirty="0">
                <a:latin typeface="Consolas"/>
              </a:rPr>
            </a:br>
            <a:r>
              <a:rPr lang="it-IT" sz="2800" dirty="0">
                <a:latin typeface="Consolas"/>
              </a:rPr>
              <a:t>@</a:t>
            </a:r>
            <a:r>
              <a:rPr lang="it-IT" sz="2800" dirty="0" err="1" smtClean="0">
                <a:latin typeface="Consolas"/>
              </a:rPr>
              <a:t>EnableDiscoveryClient</a:t>
            </a:r>
            <a:r>
              <a:rPr lang="it-IT" sz="2800" dirty="0" smtClean="0">
                <a:solidFill>
                  <a:srgbClr val="008000"/>
                </a:solidFill>
                <a:latin typeface="Consolas"/>
              </a:rPr>
              <a:t/>
            </a:r>
            <a:br>
              <a:rPr lang="it-IT" sz="2800" dirty="0" smtClean="0">
                <a:solidFill>
                  <a:srgbClr val="008000"/>
                </a:solidFill>
                <a:latin typeface="Consolas"/>
              </a:rPr>
            </a:br>
            <a:r>
              <a:rPr lang="it-IT" sz="2800" dirty="0" smtClean="0">
                <a:latin typeface="Consolas"/>
              </a:rPr>
              <a:t>@</a:t>
            </a:r>
            <a:r>
              <a:rPr lang="it-IT" sz="2800" dirty="0" err="1">
                <a:latin typeface="Consolas"/>
              </a:rPr>
              <a:t>RestController</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a:t>
            </a:r>
            <a:r>
              <a:rPr lang="it-IT" sz="2800" dirty="0" err="1">
                <a:latin typeface="Consolas"/>
              </a:rPr>
              <a:t>EnableFeignClients</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EurekaFeignClientApplication</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static</a:t>
            </a:r>
            <a:r>
              <a:rPr lang="it-IT" sz="2800" dirty="0">
                <a:latin typeface="Consolas"/>
              </a:rPr>
              <a:t> </a:t>
            </a:r>
            <a:r>
              <a:rPr lang="it-IT" sz="2800" dirty="0" err="1">
                <a:solidFill>
                  <a:srgbClr val="0000FF"/>
                </a:solidFill>
                <a:latin typeface="Consolas"/>
              </a:rPr>
              <a:t>void</a:t>
            </a:r>
            <a:r>
              <a:rPr lang="it-IT" sz="2800" dirty="0">
                <a:latin typeface="Consolas"/>
              </a:rPr>
              <a:t> </a:t>
            </a:r>
            <a:r>
              <a:rPr lang="it-IT" sz="2800" dirty="0" err="1">
                <a:latin typeface="Consolas"/>
              </a:rPr>
              <a:t>main</a:t>
            </a:r>
            <a:r>
              <a:rPr lang="it-IT" sz="2800" dirty="0">
                <a:latin typeface="Consolas"/>
              </a:rPr>
              <a:t>(</a:t>
            </a:r>
            <a:r>
              <a:rPr lang="it-IT" sz="2800" dirty="0" err="1">
                <a:latin typeface="Consolas"/>
              </a:rPr>
              <a:t>String</a:t>
            </a:r>
            <a:r>
              <a:rPr lang="it-IT" sz="2800" dirty="0">
                <a:latin typeface="Consolas"/>
              </a:rPr>
              <a:t>[] </a:t>
            </a:r>
            <a:r>
              <a:rPr lang="it-IT" sz="2800" dirty="0" err="1">
                <a:latin typeface="Consolas"/>
              </a:rPr>
              <a:t>args</a:t>
            </a:r>
            <a:r>
              <a:rPr lang="it-IT" sz="2800" dirty="0">
                <a:latin typeface="Consolas"/>
              </a:rPr>
              <a:t>) { </a:t>
            </a:r>
            <a:br>
              <a:rPr lang="it-IT" sz="2800" dirty="0">
                <a:latin typeface="Consolas"/>
              </a:rPr>
            </a:br>
            <a:r>
              <a:rPr lang="it-IT" sz="2800" dirty="0" err="1">
                <a:latin typeface="Consolas"/>
              </a:rPr>
              <a:t>SpringApplication.run</a:t>
            </a:r>
            <a:r>
              <a:rPr lang="it-IT" sz="2800" dirty="0">
                <a:latin typeface="Consolas"/>
              </a:rPr>
              <a:t>(</a:t>
            </a:r>
            <a:r>
              <a:rPr lang="it-IT" sz="2800" dirty="0" err="1">
                <a:latin typeface="Consolas"/>
              </a:rPr>
              <a:t>EurekaFeignClientApplication.</a:t>
            </a:r>
            <a:r>
              <a:rPr lang="it-IT" sz="2800" dirty="0" err="1">
                <a:solidFill>
                  <a:srgbClr val="0000FF"/>
                </a:solidFill>
                <a:latin typeface="Consolas"/>
              </a:rPr>
              <a:t>class</a:t>
            </a:r>
            <a:r>
              <a:rPr lang="it-IT" sz="2800" dirty="0">
                <a:latin typeface="Consolas"/>
              </a:rPr>
              <a:t>, </a:t>
            </a:r>
            <a:r>
              <a:rPr lang="it-IT" sz="2800" dirty="0" err="1">
                <a:latin typeface="Consolas"/>
              </a:rPr>
              <a:t>args</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a:latin typeface="Consolas"/>
              </a:rPr>
              <a:t>@</a:t>
            </a:r>
            <a:r>
              <a:rPr lang="it-IT" sz="2800" dirty="0" err="1">
                <a:latin typeface="Consolas"/>
              </a:rPr>
              <a:t>FeignClient</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err="1">
                <a:solidFill>
                  <a:srgbClr val="0000FF"/>
                </a:solidFill>
                <a:latin typeface="Consolas"/>
              </a:rPr>
              <a:t>interface</a:t>
            </a:r>
            <a:r>
              <a:rPr lang="it-IT" sz="2800" dirty="0">
                <a:latin typeface="Consolas"/>
              </a:rPr>
              <a:t> </a:t>
            </a:r>
            <a:r>
              <a:rPr lang="it-IT" sz="2800" dirty="0" err="1">
                <a:latin typeface="Consolas"/>
              </a:rPr>
              <a:t>IServiceBookAbattery</a:t>
            </a:r>
            <a:r>
              <a:rPr lang="it-IT" sz="2800" dirty="0">
                <a:latin typeface="Consolas"/>
              </a:rPr>
              <a:t> {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err="1">
                <a:latin typeface="Consolas"/>
              </a:rPr>
              <a:t>method</a:t>
            </a:r>
            <a:r>
              <a:rPr lang="it-IT" sz="2800" dirty="0">
                <a:latin typeface="Consolas"/>
              </a:rPr>
              <a:t> = </a:t>
            </a:r>
            <a:r>
              <a:rPr lang="it-IT" sz="2800" dirty="0" err="1">
                <a:latin typeface="Consolas"/>
              </a:rPr>
              <a:t>RequestMethod.GET</a:t>
            </a:r>
            <a:r>
              <a:rPr lang="it-IT" sz="2800" dirty="0">
                <a:latin typeface="Consolas"/>
              </a:rPr>
              <a:t>, </a:t>
            </a:r>
            <a:r>
              <a:rPr lang="it-IT" sz="2800" dirty="0" err="1">
                <a:latin typeface="Consolas"/>
              </a:rPr>
              <a:t>value</a:t>
            </a:r>
            <a:r>
              <a:rPr lang="it-IT" sz="2800" dirty="0">
                <a:latin typeface="Consolas"/>
              </a:rPr>
              <a:t> = </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 </a:t>
            </a:r>
            <a:br>
              <a:rPr lang="it-IT" sz="2800" dirty="0">
                <a:latin typeface="Consolas"/>
              </a:rPr>
            </a:br>
            <a:r>
              <a:rPr lang="it-IT" sz="2800" dirty="0" smtClean="0">
                <a:latin typeface="Consolas"/>
              </a:rPr>
              <a:t>	List&lt;Booking</a:t>
            </a:r>
            <a:r>
              <a:rPr lang="it-IT" sz="2800" dirty="0">
                <a:latin typeface="Consolas"/>
              </a:rPr>
              <a:t>&gt; </a:t>
            </a:r>
            <a:r>
              <a:rPr lang="it-IT" sz="2800" dirty="0" err="1">
                <a:latin typeface="Consolas"/>
              </a:rPr>
              <a:t>getBookingList</a:t>
            </a:r>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IServiceBookAbattery</a:t>
            </a:r>
            <a:r>
              <a:rPr lang="it-IT" sz="2800" dirty="0">
                <a:latin typeface="Consolas"/>
              </a:rPr>
              <a:t> client;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getBookingList</a:t>
            </a:r>
            <a:r>
              <a:rPr lang="it-IT" sz="2800" dirty="0">
                <a:latin typeface="Consolas"/>
              </a:rPr>
              <a:t>() {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client.getBookingList</a:t>
            </a:r>
            <a:r>
              <a:rPr lang="it-IT" sz="2800" dirty="0">
                <a:latin typeface="Consolas"/>
              </a:rPr>
              <a:t>(); </a:t>
            </a:r>
            <a:r>
              <a:rPr lang="it-IT" sz="2800" dirty="0" smtClean="0">
                <a:latin typeface="Consolas"/>
              </a:rPr>
              <a:t>}}</a:t>
            </a:r>
          </a:p>
        </p:txBody>
      </p:sp>
      <p:sp>
        <p:nvSpPr>
          <p:cNvPr id="7" name="Rettangolo 6"/>
          <p:cNvSpPr/>
          <p:nvPr/>
        </p:nvSpPr>
        <p:spPr bwMode="auto">
          <a:xfrm>
            <a:off x="733819" y="7794104"/>
            <a:ext cx="16489832" cy="180020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2457" y="5158446"/>
            <a:ext cx="4248743" cy="57606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830290" y="11287720"/>
            <a:ext cx="8244916" cy="96334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543598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8"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617538" y="241300"/>
            <a:ext cx="9414221" cy="2296220"/>
          </a:xfrm>
        </p:spPr>
        <p:txBody>
          <a:bodyPr/>
          <a:lstStyle/>
          <a:p>
            <a:r>
              <a:rPr lang="it-IT" dirty="0"/>
              <a:t>Business </a:t>
            </a:r>
            <a:r>
              <a:rPr lang="it-IT" dirty="0" err="1"/>
              <a:t>context</a:t>
            </a:r>
            <a:endParaRPr lang="it-IT" dirty="0"/>
          </a:p>
        </p:txBody>
      </p:sp>
      <p:pic>
        <p:nvPicPr>
          <p:cNvPr id="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33536" y="-3583160"/>
            <a:ext cx="4138016" cy="5021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C:\development\microS_code2016_DOCS\VEHICLE\CAMIONCINO_NO_BATTERY.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13656" y="809328"/>
            <a:ext cx="17857983" cy="133934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development\microS_code2016_DOCS\VEHICLE\CAMIONCINO_01-sec_frame.gif"/>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2713655" y="783377"/>
            <a:ext cx="17892582" cy="13419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0755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a:t>
            </a:r>
            <a:r>
              <a:rPr lang="it-IT" dirty="0" smtClean="0"/>
              <a:t>: </a:t>
            </a:r>
            <a:r>
              <a:rPr lang="it-IT" dirty="0" err="1" smtClean="0"/>
              <a:t>Load</a:t>
            </a:r>
            <a:r>
              <a:rPr lang="it-IT" dirty="0" smtClean="0"/>
              <a:t> </a:t>
            </a:r>
            <a:r>
              <a:rPr lang="it-IT" dirty="0" err="1" smtClean="0"/>
              <a:t>Balancing</a:t>
            </a:r>
            <a:endParaRPr lang="it-IT" dirty="0"/>
          </a:p>
        </p:txBody>
      </p:sp>
      <p:sp>
        <p:nvSpPr>
          <p:cNvPr id="3" name="Segnaposto contenuto 2"/>
          <p:cNvSpPr>
            <a:spLocks noGrp="1"/>
          </p:cNvSpPr>
          <p:nvPr>
            <p:ph idx="1"/>
          </p:nvPr>
        </p:nvSpPr>
        <p:spPr/>
        <p:txBody>
          <a:bodyPr/>
          <a:lstStyle/>
          <a:p>
            <a:r>
              <a:rPr lang="it-IT" dirty="0" err="1" smtClean="0"/>
              <a:t>Ribbon</a:t>
            </a:r>
            <a:endParaRPr lang="it-IT" dirty="0" smtClean="0"/>
          </a:p>
          <a:p>
            <a:r>
              <a:rPr lang="it-IT" dirty="0" err="1" smtClean="0"/>
              <a:t>Lod</a:t>
            </a:r>
            <a:r>
              <a:rPr lang="it-IT" dirty="0" smtClean="0"/>
              <a:t> </a:t>
            </a:r>
            <a:r>
              <a:rPr lang="it-IT" dirty="0" err="1" smtClean="0"/>
              <a:t>balancing</a:t>
            </a:r>
            <a:r>
              <a:rPr lang="it-IT" dirty="0" smtClean="0"/>
              <a:t> </a:t>
            </a:r>
            <a:r>
              <a:rPr lang="it-IT" dirty="0" err="1" smtClean="0"/>
              <a:t>without</a:t>
            </a:r>
            <a:r>
              <a:rPr lang="it-IT" dirty="0" smtClean="0"/>
              <a:t> </a:t>
            </a:r>
            <a:r>
              <a:rPr lang="it-IT" dirty="0" err="1" smtClean="0"/>
              <a:t>configuing</a:t>
            </a:r>
            <a:r>
              <a:rPr lang="it-IT" dirty="0" smtClean="0"/>
              <a:t> </a:t>
            </a:r>
            <a:r>
              <a:rPr lang="it-IT" dirty="0" err="1" smtClean="0"/>
              <a:t>load</a:t>
            </a:r>
            <a:r>
              <a:rPr lang="it-IT" dirty="0" smtClean="0"/>
              <a:t> </a:t>
            </a:r>
            <a:r>
              <a:rPr lang="it-IT" dirty="0" err="1" smtClean="0"/>
              <a:t>balancer</a:t>
            </a:r>
            <a:r>
              <a:rPr lang="it-IT" dirty="0" smtClean="0"/>
              <a:t> </a:t>
            </a:r>
            <a:r>
              <a:rPr lang="it-IT" dirty="0" err="1" smtClean="0"/>
              <a:t>adding</a:t>
            </a:r>
            <a:r>
              <a:rPr lang="it-IT" dirty="0" smtClean="0"/>
              <a:t> </a:t>
            </a:r>
            <a:r>
              <a:rPr lang="it-IT" dirty="0" err="1" smtClean="0"/>
              <a:t>reference</a:t>
            </a:r>
            <a:r>
              <a:rPr lang="it-IT" dirty="0" smtClean="0"/>
              <a:t> of the new </a:t>
            </a:r>
            <a:r>
              <a:rPr lang="it-IT" dirty="0" err="1" smtClean="0"/>
              <a:t>services</a:t>
            </a:r>
            <a:r>
              <a:rPr lang="it-IT" dirty="0" smtClean="0"/>
              <a:t> </a:t>
            </a:r>
          </a:p>
          <a:p>
            <a:r>
              <a:rPr lang="it-IT" dirty="0" smtClean="0"/>
              <a:t>Made </a:t>
            </a:r>
            <a:r>
              <a:rPr lang="it-IT" dirty="0" err="1" smtClean="0"/>
              <a:t>only</a:t>
            </a:r>
            <a:r>
              <a:rPr lang="it-IT" dirty="0" smtClean="0"/>
              <a:t> with the </a:t>
            </a:r>
            <a:r>
              <a:rPr lang="it-IT" dirty="0" err="1" smtClean="0"/>
              <a:t>deploy</a:t>
            </a:r>
            <a:r>
              <a:rPr lang="it-IT" dirty="0" smtClean="0"/>
              <a:t> of a new service</a:t>
            </a:r>
          </a:p>
          <a:p>
            <a:r>
              <a:rPr lang="it-IT" dirty="0" err="1" smtClean="0"/>
              <a:t>Implementation</a:t>
            </a:r>
            <a:r>
              <a:rPr lang="it-IT" dirty="0" smtClean="0"/>
              <a:t> </a:t>
            </a:r>
            <a:r>
              <a:rPr lang="it-IT" dirty="0" err="1" smtClean="0"/>
              <a:t>details</a:t>
            </a:r>
            <a:endParaRPr lang="it-IT" dirty="0" smtClean="0"/>
          </a:p>
          <a:p>
            <a:endParaRPr lang="it-IT" dirty="0" smtClean="0"/>
          </a:p>
          <a:p>
            <a:endParaRPr lang="it-IT" dirty="0"/>
          </a:p>
        </p:txBody>
      </p:sp>
    </p:spTree>
    <p:extLst>
      <p:ext uri="{BB962C8B-B14F-4D97-AF65-F5344CB8AC3E}">
        <p14:creationId xmlns:p14="http://schemas.microsoft.com/office/powerpoint/2010/main" val="1036554536"/>
      </p:ext>
    </p:extLst>
  </p:cSld>
  <p:clrMapOvr>
    <a:masterClrMapping/>
  </p:clrMapOv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205173"/>
      </p:ext>
    </p:extLst>
  </p:cSld>
  <p:clrMapOvr>
    <a:masterClrMapping/>
  </p:clrMapOv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po 35"/>
          <p:cNvGrpSpPr/>
          <p:nvPr/>
        </p:nvGrpSpPr>
        <p:grpSpPr>
          <a:xfrm>
            <a:off x="8960819" y="32477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323922" y="17739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5" name="Gruppo 4"/>
          <p:cNvGrpSpPr/>
          <p:nvPr/>
        </p:nvGrpSpPr>
        <p:grpSpPr>
          <a:xfrm>
            <a:off x="9916890" y="4573147"/>
            <a:ext cx="2736055" cy="1881887"/>
            <a:chOff x="6224764" y="4571956"/>
            <a:chExt cx="2736055" cy="1881887"/>
          </a:xfrm>
        </p:grpSpPr>
        <p:cxnSp>
          <p:nvCxnSpPr>
            <p:cNvPr id="89" name="Connettore 2 88"/>
            <p:cNvCxnSpPr>
              <a:stCxn id="84" idx="2"/>
              <a:endCxn id="11" idx="0"/>
            </p:cNvCxnSpPr>
            <p:nvPr/>
          </p:nvCxnSpPr>
          <p:spPr bwMode="auto">
            <a:xfrm>
              <a:off x="7592793" y="5305381"/>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6224764" y="4571956"/>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31" name="Rettangolo arrotondato 130"/>
          <p:cNvSpPr/>
          <p:nvPr/>
        </p:nvSpPr>
        <p:spPr bwMode="auto">
          <a:xfrm rot="16200000">
            <a:off x="2906805" y="81258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2" name="Rettangolo arrotondato 1"/>
          <p:cNvSpPr/>
          <p:nvPr/>
        </p:nvSpPr>
        <p:spPr bwMode="auto">
          <a:xfrm>
            <a:off x="5634213" y="72008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10830838" y="111696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11288038" y="103281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11288037" y="67161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11152306" y="64550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smtClean="0"/>
              <a:t>Discovery</a:t>
            </a:r>
            <a:r>
              <a:rPr lang="it-IT" dirty="0" smtClean="0"/>
              <a:t> and </a:t>
            </a:r>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60" name="Rettangolo arrotondato 59"/>
          <p:cNvSpPr/>
          <p:nvPr/>
        </p:nvSpPr>
        <p:spPr bwMode="auto">
          <a:xfrm>
            <a:off x="574063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9504394" y="84842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1314782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3" name="Connettore 2 32"/>
          <p:cNvCxnSpPr/>
          <p:nvPr/>
        </p:nvCxnSpPr>
        <p:spPr bwMode="auto">
          <a:xfrm flipH="1">
            <a:off x="7464006" y="72008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11227769" y="7200821"/>
            <a:ext cx="60269" cy="1283473"/>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11288038" y="7200821"/>
            <a:ext cx="3583159"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3800969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1" grpId="0" animBg="1"/>
      <p:bldP spid="60" grpId="0" animBg="1"/>
      <p:bldP spid="65" grpId="0" animBg="1"/>
      <p:bldP spid="8"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Titolo 1"/>
          <p:cNvSpPr>
            <a:spLocks noGrp="1"/>
          </p:cNvSpPr>
          <p:nvPr>
            <p:ph type="title"/>
          </p:nvPr>
        </p:nvSpPr>
        <p:spPr>
          <a:xfrm>
            <a:off x="617538" y="241300"/>
            <a:ext cx="23134637" cy="1358900"/>
          </a:xfrm>
        </p:spPr>
        <p:txBody>
          <a:bodyPr/>
          <a:lstStyle/>
          <a:p>
            <a:r>
              <a:rPr lang="it-IT" dirty="0" err="1" smtClean="0"/>
              <a:t>Discovery</a:t>
            </a:r>
            <a:r>
              <a:rPr lang="it-IT" dirty="0" smtClean="0"/>
              <a:t> and </a:t>
            </a:r>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31" name="Segnaposto contenuto 2"/>
          <p:cNvSpPr>
            <a:spLocks noGrp="1"/>
          </p:cNvSpPr>
          <p:nvPr>
            <p:ph idx="1"/>
          </p:nvPr>
        </p:nvSpPr>
        <p:spPr>
          <a:xfrm>
            <a:off x="617538" y="1676400"/>
            <a:ext cx="23134637" cy="10668000"/>
          </a:xfrm>
        </p:spPr>
        <p:txBody>
          <a:bodyPr/>
          <a:lstStyle/>
          <a:p>
            <a:r>
              <a:rPr lang="it-IT" dirty="0" smtClean="0"/>
              <a:t>SHOW CODE FRAGMENT </a:t>
            </a:r>
          </a:p>
          <a:p>
            <a:r>
              <a:rPr lang="it-IT" dirty="0" smtClean="0"/>
              <a:t>…</a:t>
            </a:r>
          </a:p>
          <a:p>
            <a:r>
              <a:rPr lang="it-IT" dirty="0" smtClean="0"/>
              <a:t>DEMO</a:t>
            </a:r>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14329142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007617681"/>
      </p:ext>
    </p:extLst>
  </p:cSld>
  <p:clrMapOvr>
    <a:masterClrMapping/>
  </p:clrMapOv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6" name="Segnaposto contenuto 2"/>
          <p:cNvSpPr>
            <a:spLocks noGrp="1"/>
          </p:cNvSpPr>
          <p:nvPr>
            <p:ph idx="1"/>
          </p:nvPr>
        </p:nvSpPr>
        <p:spPr>
          <a:xfrm>
            <a:off x="617538" y="1676400"/>
            <a:ext cx="23134637" cy="10668000"/>
          </a:xfrm>
        </p:spPr>
        <p:txBody>
          <a:bodyPr/>
          <a:lstStyle/>
          <a:p>
            <a:r>
              <a:rPr lang="it-IT" dirty="0" smtClean="0"/>
              <a:t>ACCESS TO PWS</a:t>
            </a:r>
          </a:p>
          <a:p>
            <a:r>
              <a:rPr lang="it-IT" dirty="0" smtClean="0"/>
              <a:t>SHOW EUREKA CONSOLE</a:t>
            </a:r>
          </a:p>
          <a:p>
            <a:pPr lvl="1"/>
            <a:r>
              <a:rPr lang="it-IT" dirty="0"/>
              <a:t>SHOW AVAILABLE SERVICE AT THE MOMENT</a:t>
            </a:r>
          </a:p>
          <a:p>
            <a:pPr lvl="1"/>
            <a:endParaRPr lang="it-IT" dirty="0" smtClean="0"/>
          </a:p>
          <a:p>
            <a:r>
              <a:rPr lang="it-IT" dirty="0" smtClean="0"/>
              <a:t>SCALE UP THE SERVICE TO TWO INSTACES </a:t>
            </a:r>
          </a:p>
          <a:p>
            <a:pPr lvl="1"/>
            <a:r>
              <a:rPr lang="it-IT" dirty="0" smtClean="0"/>
              <a:t>SHOW THE LOG OF FIRST START UP AND THEN OF SECOND STRAT UP</a:t>
            </a:r>
          </a:p>
          <a:p>
            <a:pPr marL="0" indent="0">
              <a:buNone/>
            </a:pPr>
            <a:endParaRPr lang="it-IT" dirty="0" smtClean="0"/>
          </a:p>
          <a:p>
            <a:r>
              <a:rPr lang="it-IT" dirty="0" smtClean="0"/>
              <a:t>SHOW </a:t>
            </a:r>
            <a:r>
              <a:rPr lang="it-IT" dirty="0"/>
              <a:t>AVAILABLE SERVICE AT THE </a:t>
            </a:r>
            <a:r>
              <a:rPr lang="it-IT" dirty="0" smtClean="0"/>
              <a:t>MOMENT</a:t>
            </a:r>
          </a:p>
          <a:p>
            <a:r>
              <a:rPr lang="it-IT" dirty="0"/>
              <a:t>CALL THE CONSUMER SERVICE</a:t>
            </a:r>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234583345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0" name="Gruppo 9"/>
          <p:cNvGrpSpPr/>
          <p:nvPr/>
        </p:nvGrpSpPr>
        <p:grpSpPr>
          <a:xfrm>
            <a:off x="1462808" y="2609528"/>
            <a:ext cx="21223074" cy="3539430"/>
            <a:chOff x="1462808" y="2609528"/>
            <a:chExt cx="21223074" cy="3539430"/>
          </a:xfrm>
        </p:grpSpPr>
        <p:sp>
          <p:nvSpPr>
            <p:cNvPr id="29" name="CasellaDiTesto 28"/>
            <p:cNvSpPr txBox="1"/>
            <p:nvPr/>
          </p:nvSpPr>
          <p:spPr>
            <a:xfrm>
              <a:off x="1462808" y="2609528"/>
              <a:ext cx="21223074" cy="3539430"/>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r>
                <a:rPr lang="it-IT" sz="2800" b="1" dirty="0" smtClean="0">
                  <a:solidFill>
                    <a:srgbClr val="00B050"/>
                  </a:solidFill>
                  <a:latin typeface="Consolas"/>
                </a:rPr>
                <a:t>)</a:t>
              </a:r>
              <a:endParaRPr lang="it-IT" sz="2800" b="1" dirty="0">
                <a:solidFill>
                  <a:srgbClr val="00B050"/>
                </a:solidFill>
                <a:latin typeface="Consolas"/>
              </a:endParaRPr>
            </a:p>
          </p:txBody>
        </p:sp>
        <p:sp>
          <p:nvSpPr>
            <p:cNvPr id="42" name="Rettangolo 41"/>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2" name="Gruppo 11"/>
          <p:cNvGrpSpPr/>
          <p:nvPr/>
        </p:nvGrpSpPr>
        <p:grpSpPr>
          <a:xfrm>
            <a:off x="1462808" y="6353944"/>
            <a:ext cx="21223074" cy="3539430"/>
            <a:chOff x="1462808" y="6353944"/>
            <a:chExt cx="21223074" cy="3539430"/>
          </a:xfrm>
        </p:grpSpPr>
        <p:sp>
          <p:nvSpPr>
            <p:cNvPr id="41" name="CasellaDiTesto 40"/>
            <p:cNvSpPr txBox="1"/>
            <p:nvPr/>
          </p:nvSpPr>
          <p:spPr>
            <a:xfrm>
              <a:off x="1462808" y="6353944"/>
              <a:ext cx="21223074" cy="3539430"/>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p:txBody>
        </p:sp>
        <p:sp>
          <p:nvSpPr>
            <p:cNvPr id="43" name="Rettangolo 42"/>
            <p:cNvSpPr/>
            <p:nvPr/>
          </p:nvSpPr>
          <p:spPr bwMode="auto">
            <a:xfrm>
              <a:off x="1478052" y="6353944"/>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4" name="Rettangolo 43"/>
            <p:cNvSpPr/>
            <p:nvPr/>
          </p:nvSpPr>
          <p:spPr bwMode="auto">
            <a:xfrm>
              <a:off x="2326904" y="8990087"/>
              <a:ext cx="885698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3" name="Gruppo 12"/>
          <p:cNvGrpSpPr/>
          <p:nvPr/>
        </p:nvGrpSpPr>
        <p:grpSpPr>
          <a:xfrm>
            <a:off x="1486400" y="9973074"/>
            <a:ext cx="21223074" cy="2246769"/>
            <a:chOff x="1486400" y="9973074"/>
            <a:chExt cx="21223074" cy="2246769"/>
          </a:xfrm>
        </p:grpSpPr>
        <p:sp>
          <p:nvSpPr>
            <p:cNvPr id="40" name="CasellaDiTesto 39"/>
            <p:cNvSpPr txBox="1"/>
            <p:nvPr/>
          </p:nvSpPr>
          <p:spPr>
            <a:xfrm>
              <a:off x="1486400" y="9973074"/>
              <a:ext cx="21223074" cy="2246769"/>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r>
                <a:rPr lang="it-IT" sz="2800" b="1" dirty="0" smtClean="0">
                  <a:solidFill>
                    <a:srgbClr val="00B050"/>
                  </a:solidFill>
                  <a:latin typeface="Consolas"/>
                </a:rPr>
                <a:t>2016.10.19.20.28.50</a:t>
              </a:r>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45" name="Rettangolo 44"/>
            <p:cNvSpPr/>
            <p:nvPr/>
          </p:nvSpPr>
          <p:spPr bwMode="auto">
            <a:xfrm>
              <a:off x="1486400" y="10045774"/>
              <a:ext cx="1488576" cy="178077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spTree>
    <p:extLst>
      <p:ext uri="{BB962C8B-B14F-4D97-AF65-F5344CB8AC3E}">
        <p14:creationId xmlns:p14="http://schemas.microsoft.com/office/powerpoint/2010/main" val="2828236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9" name="Rettangolo 8"/>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4" name="Rettangolo 33"/>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7" name="Rettangolo 36"/>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5028610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4" grpId="0" animBg="1"/>
      <p:bldP spid="37"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[19/09/2016:20:28:47.969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4249561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CasellaDiTesto 9"/>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21:27:43.431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21:27:43.433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21:27:43.438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11" name="Rettangolo 10"/>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24378989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err="1" smtClean="0"/>
              <a:t>Funtional</a:t>
            </a:r>
            <a:endParaRPr lang="it-IT" dirty="0" smtClean="0"/>
          </a:p>
          <a:p>
            <a:pPr lvl="1" eaLnBrk="1" hangingPunct="1"/>
            <a:r>
              <a:rPr lang="it-IT" sz="2800" dirty="0" smtClean="0"/>
              <a:t>By </a:t>
            </a:r>
            <a:r>
              <a:rPr lang="it-IT" sz="2800" dirty="0" err="1" smtClean="0"/>
              <a:t>means</a:t>
            </a:r>
            <a:r>
              <a:rPr lang="it-IT" sz="2800" dirty="0" smtClean="0"/>
              <a:t> of a web/Smart </a:t>
            </a:r>
            <a:r>
              <a:rPr lang="it-IT" sz="2800" dirty="0" err="1" smtClean="0"/>
              <a:t>fone</a:t>
            </a:r>
            <a:r>
              <a:rPr lang="it-IT" sz="2800" dirty="0" smtClean="0"/>
              <a:t> </a:t>
            </a:r>
            <a:r>
              <a:rPr lang="it-IT" sz="2800" dirty="0" err="1" smtClean="0"/>
              <a:t>application</a:t>
            </a:r>
            <a:r>
              <a:rPr lang="it-IT" sz="2800" dirty="0" smtClean="0"/>
              <a:t> the </a:t>
            </a:r>
            <a:r>
              <a:rPr lang="it-IT" sz="2800" dirty="0" err="1" smtClean="0"/>
              <a:t>comupter</a:t>
            </a:r>
            <a:r>
              <a:rPr lang="it-IT" sz="2800" dirty="0" smtClean="0"/>
              <a:t> </a:t>
            </a:r>
            <a:r>
              <a:rPr lang="it-IT" sz="2800" dirty="0" err="1" smtClean="0"/>
              <a:t>system</a:t>
            </a:r>
            <a:r>
              <a:rPr lang="it-IT" sz="2800" dirty="0" smtClean="0"/>
              <a:t> </a:t>
            </a:r>
            <a:r>
              <a:rPr lang="it-IT" sz="2800" dirty="0" err="1"/>
              <a:t>will</a:t>
            </a:r>
            <a:r>
              <a:rPr lang="it-IT" sz="2800" dirty="0"/>
              <a:t> </a:t>
            </a:r>
            <a:r>
              <a:rPr lang="it-IT" sz="2800" dirty="0" err="1"/>
              <a:t>allow</a:t>
            </a:r>
            <a:r>
              <a:rPr lang="it-IT" sz="2800" dirty="0"/>
              <a:t> </a:t>
            </a:r>
            <a:r>
              <a:rPr lang="it-IT" sz="2800" dirty="0" err="1"/>
              <a:t>each</a:t>
            </a:r>
            <a:r>
              <a:rPr lang="it-IT" sz="2800" dirty="0"/>
              <a:t> driver to </a:t>
            </a:r>
            <a:r>
              <a:rPr lang="it-IT" sz="2800" dirty="0" err="1"/>
              <a:t>plan</a:t>
            </a:r>
            <a:r>
              <a:rPr lang="it-IT" sz="2800" dirty="0"/>
              <a:t> the </a:t>
            </a:r>
            <a:r>
              <a:rPr lang="it-IT" sz="2800" dirty="0" err="1"/>
              <a:t>necessary</a:t>
            </a:r>
            <a:r>
              <a:rPr lang="it-IT" sz="2800" dirty="0"/>
              <a:t> </a:t>
            </a:r>
            <a:r>
              <a:rPr lang="it-IT" sz="2800" dirty="0" err="1"/>
              <a:t>pit</a:t>
            </a:r>
            <a:r>
              <a:rPr lang="it-IT" sz="2800" dirty="0"/>
              <a:t> </a:t>
            </a:r>
            <a:r>
              <a:rPr lang="it-IT" sz="2800" dirty="0" err="1"/>
              <a:t>stops</a:t>
            </a:r>
            <a:r>
              <a:rPr lang="it-IT" sz="2800" dirty="0"/>
              <a:t> </a:t>
            </a:r>
            <a:r>
              <a:rPr lang="it-IT" sz="2800" dirty="0" err="1"/>
              <a:t>according</a:t>
            </a:r>
            <a:r>
              <a:rPr lang="it-IT" sz="2800" dirty="0"/>
              <a:t> </a:t>
            </a:r>
            <a:r>
              <a:rPr lang="it-IT" sz="2800" dirty="0" err="1"/>
              <a:t>his</a:t>
            </a:r>
            <a:r>
              <a:rPr lang="it-IT" sz="2800" dirty="0"/>
              <a:t> delivery </a:t>
            </a:r>
            <a:r>
              <a:rPr lang="it-IT" sz="2800" dirty="0" err="1" smtClean="0"/>
              <a:t>plan</a:t>
            </a:r>
            <a:endParaRPr lang="it-IT" sz="2800" dirty="0" smtClean="0"/>
          </a:p>
          <a:p>
            <a:pPr lvl="1" eaLnBrk="1" hangingPunct="1"/>
            <a:r>
              <a:rPr lang="en-US" sz="2800" dirty="0"/>
              <a:t>Each driver of this ecological delivery company according to his delivery plan </a:t>
            </a:r>
            <a:r>
              <a:rPr lang="en-US" sz="2800" dirty="0" smtClean="0"/>
              <a:t>every morning will schedule the </a:t>
            </a:r>
            <a:r>
              <a:rPr lang="en-US" sz="2800" dirty="0"/>
              <a:t>expected battery </a:t>
            </a:r>
            <a:r>
              <a:rPr lang="en-US" sz="2800" dirty="0" smtClean="0"/>
              <a:t>(pit stops) changes </a:t>
            </a:r>
            <a:r>
              <a:rPr lang="en-US" sz="2800" dirty="0"/>
              <a:t>that will reasonably occur during a day. By means of a mobile application </a:t>
            </a:r>
            <a:r>
              <a:rPr lang="en-US" sz="2800" dirty="0" smtClean="0"/>
              <a:t>(</a:t>
            </a:r>
            <a:r>
              <a:rPr lang="en-US" sz="2800" dirty="0" smtClean="0"/>
              <a:t>or </a:t>
            </a:r>
            <a:r>
              <a:rPr lang="en-US" sz="2800" dirty="0" smtClean="0"/>
              <a:t>web </a:t>
            </a:r>
            <a:r>
              <a:rPr lang="en-US" sz="2800" dirty="0"/>
              <a:t>application) he will book one or more </a:t>
            </a:r>
            <a:r>
              <a:rPr lang="en-US" sz="2800" dirty="0" smtClean="0"/>
              <a:t>fresh or charged </a:t>
            </a:r>
            <a:r>
              <a:rPr lang="en-US" sz="2800" dirty="0" smtClean="0"/>
              <a:t>batteries </a:t>
            </a:r>
            <a:r>
              <a:rPr lang="en-US" sz="2800" dirty="0"/>
              <a:t>supplied by the stations distributed in the city.</a:t>
            </a:r>
            <a:endParaRPr lang="it-IT" sz="2800" dirty="0"/>
          </a:p>
          <a:p>
            <a:pPr lvl="1" eaLnBrk="1" hangingPunct="1"/>
            <a:r>
              <a:rPr lang="it-IT" sz="2800" dirty="0" smtClean="0"/>
              <a:t>By </a:t>
            </a:r>
            <a:r>
              <a:rPr lang="it-IT" sz="2800" dirty="0" err="1" smtClean="0"/>
              <a:t>means</a:t>
            </a:r>
            <a:r>
              <a:rPr lang="it-IT" sz="2800" dirty="0" smtClean="0"/>
              <a:t> of a </a:t>
            </a:r>
            <a:r>
              <a:rPr lang="it-IT" sz="2800" dirty="0" err="1" smtClean="0"/>
              <a:t>smart</a:t>
            </a:r>
            <a:r>
              <a:rPr lang="it-IT" sz="2800" dirty="0" smtClean="0"/>
              <a:t> cockpit </a:t>
            </a:r>
            <a:r>
              <a:rPr lang="it-IT" sz="2800" dirty="0" err="1" smtClean="0"/>
              <a:t>each</a:t>
            </a:r>
            <a:r>
              <a:rPr lang="it-IT" sz="2800" dirty="0" smtClean="0"/>
              <a:t> </a:t>
            </a:r>
            <a:r>
              <a:rPr lang="it-IT" sz="2800" dirty="0" err="1" smtClean="0"/>
              <a:t>vehicle</a:t>
            </a:r>
            <a:r>
              <a:rPr lang="it-IT" sz="2800" dirty="0" smtClean="0"/>
              <a:t> </a:t>
            </a:r>
            <a:r>
              <a:rPr lang="it-IT" sz="2800" dirty="0"/>
              <a:t>in case of </a:t>
            </a:r>
            <a:r>
              <a:rPr lang="it-IT" sz="2800" dirty="0" smtClean="0"/>
              <a:t> </a:t>
            </a:r>
            <a:r>
              <a:rPr lang="it-IT" sz="2800" dirty="0" err="1" smtClean="0"/>
              <a:t>unpredictable</a:t>
            </a:r>
            <a:r>
              <a:rPr lang="it-IT" sz="2800" dirty="0" smtClean="0"/>
              <a:t> fault </a:t>
            </a:r>
            <a:r>
              <a:rPr lang="it-IT" sz="2800" dirty="0"/>
              <a:t>of a </a:t>
            </a:r>
            <a:r>
              <a:rPr lang="it-IT" sz="2800" dirty="0" err="1"/>
              <a:t>battery</a:t>
            </a:r>
            <a:r>
              <a:rPr lang="it-IT" sz="2800" dirty="0"/>
              <a:t> </a:t>
            </a:r>
            <a:r>
              <a:rPr lang="it-IT" sz="2800" dirty="0" err="1"/>
              <a:t>will</a:t>
            </a:r>
            <a:r>
              <a:rPr lang="it-IT" sz="2800" dirty="0"/>
              <a:t> locate the </a:t>
            </a:r>
            <a:r>
              <a:rPr lang="it-IT" sz="2800" dirty="0" err="1"/>
              <a:t>nearest</a:t>
            </a:r>
            <a:r>
              <a:rPr lang="it-IT" sz="2800" dirty="0"/>
              <a:t> </a:t>
            </a:r>
            <a:r>
              <a:rPr lang="it-IT" sz="2800" dirty="0" err="1"/>
              <a:t>pit</a:t>
            </a:r>
            <a:r>
              <a:rPr lang="it-IT" sz="2800" dirty="0"/>
              <a:t> stop station with an </a:t>
            </a:r>
            <a:r>
              <a:rPr lang="it-IT" sz="2800" dirty="0" err="1"/>
              <a:t>avalilable</a:t>
            </a:r>
            <a:r>
              <a:rPr lang="it-IT" sz="2800" dirty="0"/>
              <a:t> </a:t>
            </a:r>
            <a:r>
              <a:rPr lang="it-IT" sz="2800" dirty="0" err="1"/>
              <a:t>battery</a:t>
            </a:r>
            <a:r>
              <a:rPr lang="it-IT" sz="2800" dirty="0"/>
              <a:t> </a:t>
            </a:r>
            <a:r>
              <a:rPr lang="it-IT" sz="2800" dirty="0" err="1"/>
              <a:t>that</a:t>
            </a:r>
            <a:r>
              <a:rPr lang="it-IT" sz="2800" dirty="0"/>
              <a:t> </a:t>
            </a:r>
            <a:r>
              <a:rPr lang="it-IT" sz="2800" dirty="0" err="1"/>
              <a:t>will</a:t>
            </a:r>
            <a:r>
              <a:rPr lang="it-IT" sz="2800" dirty="0"/>
              <a:t> be </a:t>
            </a:r>
            <a:r>
              <a:rPr lang="it-IT" sz="2800" dirty="0" err="1"/>
              <a:t>booked</a:t>
            </a:r>
            <a:r>
              <a:rPr lang="it-IT" sz="2800" dirty="0" smtClean="0"/>
              <a:t>.</a:t>
            </a:r>
          </a:p>
          <a:p>
            <a:pPr eaLnBrk="1" hangingPunct="1"/>
            <a:endParaRPr lang="it-IT" sz="2800" dirty="0"/>
          </a:p>
        </p:txBody>
      </p:sp>
    </p:spTree>
  </p:cSld>
  <p:clrMapOvr>
    <a:masterClrMapping/>
  </p:clrMapOv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a:t>
            </a:r>
            <a:r>
              <a:rPr lang="it-IT" sz="2800" b="1" dirty="0" smtClean="0">
                <a:solidFill>
                  <a:srgbClr val="00B050"/>
                </a:solidFill>
                <a:latin typeface="Consolas"/>
              </a:rPr>
              <a:t>index:1 </a:t>
            </a:r>
            <a:endParaRPr lang="it-IT" sz="2800" b="1" dirty="0">
              <a:solidFill>
                <a:srgbClr val="00B050"/>
              </a:solidFill>
              <a:latin typeface="Consolas"/>
            </a:endParaRP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2016.10.19.20.28.50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 CALLED BOOKING LIST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a:t>
            </a:r>
            <a:r>
              <a:rPr lang="it-IT" sz="2800" b="1" dirty="0" smtClean="0">
                <a:solidFill>
                  <a:srgbClr val="00B050"/>
                </a:solidFill>
                <a:latin typeface="Consolas"/>
              </a:rPr>
              <a:t>19/10/2016:20:28:47.969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9" name="Rettangolo 8"/>
          <p:cNvSpPr/>
          <p:nvPr/>
        </p:nvSpPr>
        <p:spPr bwMode="auto">
          <a:xfrm>
            <a:off x="2200418" y="3977680"/>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Rettangolo 9"/>
          <p:cNvSpPr/>
          <p:nvPr/>
        </p:nvSpPr>
        <p:spPr bwMode="auto">
          <a:xfrm>
            <a:off x="2309664" y="8666874"/>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3952480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P spid="9" grpId="0" animBg="1"/>
      <p:bldP spid="10"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485947"/>
      </p:ext>
    </p:extLst>
  </p:cSld>
  <p:clrMapOvr>
    <a:masterClrMapping/>
  </p:clrMapOvr>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000391"/>
      </p:ext>
    </p:extLst>
  </p:cSld>
  <p:clrMapOvr>
    <a:masterClrMapping/>
  </p:clrMapOvr>
  <p:transition/>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535643" y="5705431"/>
            <a:ext cx="60268" cy="18628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506163"/>
            <a:ext cx="11307650" cy="1820816"/>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67675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2686944" y="7606513"/>
            <a:ext cx="1963486" cy="523220"/>
          </a:xfrm>
          <a:prstGeom prst="rect">
            <a:avLst/>
          </a:prstGeom>
          <a:noFill/>
        </p:spPr>
        <p:txBody>
          <a:bodyPr wrap="none" rtlCol="0">
            <a:spAutoFit/>
          </a:bodyPr>
          <a:lstStyle/>
          <a:p>
            <a:r>
              <a:rPr lang="it-IT" sz="2800" b="1" dirty="0" smtClean="0"/>
              <a:t>HTTP 7111</a:t>
            </a:r>
            <a:endParaRPr lang="it-IT" sz="2800" b="1" dirty="0"/>
          </a:p>
        </p:txBody>
      </p:sp>
      <p:grpSp>
        <p:nvGrpSpPr>
          <p:cNvPr id="41" name="Gruppo 40"/>
          <p:cNvGrpSpPr/>
          <p:nvPr/>
        </p:nvGrpSpPr>
        <p:grpSpPr>
          <a:xfrm>
            <a:off x="14352240" y="1065426"/>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18575753" y="1522450"/>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8" name="Connettore 2 57"/>
          <p:cNvCxnSpPr>
            <a:stCxn id="84" idx="2"/>
            <a:endCxn id="53" idx="7"/>
          </p:cNvCxnSpPr>
          <p:nvPr/>
        </p:nvCxnSpPr>
        <p:spPr bwMode="auto">
          <a:xfrm flipV="1">
            <a:off x="7535643" y="1560694"/>
            <a:ext cx="12591164" cy="41447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
        <p:nvSpPr>
          <p:cNvPr id="60" name="Rettangolo arrotondato 59"/>
          <p:cNvSpPr/>
          <p:nvPr/>
        </p:nvSpPr>
        <p:spPr bwMode="auto">
          <a:xfrm>
            <a:off x="2048506"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812268"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455696" y="8649479"/>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5100353"/>
      </p:ext>
    </p:extLst>
  </p:cSld>
  <p:clrMapOvr>
    <a:masterClrMapping/>
  </p:clrMapOvr>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8"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rot="5400000">
            <a:off x="3119299" y="6267877"/>
            <a:ext cx="1746965" cy="61537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 name="Gruppo 35"/>
          <p:cNvGrpSpPr/>
          <p:nvPr/>
        </p:nvGrpSpPr>
        <p:grpSpPr>
          <a:xfrm>
            <a:off x="1976366" y="3643290"/>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3339469" y="2169475"/>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2932437" y="4940080"/>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12"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13"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a:endCxn id="46" idx="7"/>
          </p:cNvCxnSpPr>
          <p:nvPr/>
        </p:nvCxnSpPr>
        <p:spPr bwMode="auto">
          <a:xfrm rot="16200000" flipH="1">
            <a:off x="4846750" y="5155795"/>
            <a:ext cx="1714736" cy="280730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rot="16200000" flipH="1">
            <a:off x="6823212" y="3179334"/>
            <a:ext cx="1688477" cy="673396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9" name="Gruppo 18"/>
          <p:cNvGrpSpPr/>
          <p:nvPr/>
        </p:nvGrpSpPr>
        <p:grpSpPr>
          <a:xfrm>
            <a:off x="6520659" y="7716486"/>
            <a:ext cx="3294062" cy="2898379"/>
            <a:chOff x="19126200" y="3177638"/>
            <a:chExt cx="3294062" cy="2898379"/>
          </a:xfrm>
        </p:grpSpPr>
        <p:sp>
          <p:nvSpPr>
            <p:cNvPr id="2" name="Rettangolo arrotondato 1"/>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69" name="Gruppo 68"/>
          <p:cNvGrpSpPr/>
          <p:nvPr/>
        </p:nvGrpSpPr>
        <p:grpSpPr>
          <a:xfrm>
            <a:off x="10475914" y="773057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4438314" y="771648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39" name="Gruppo 38"/>
          <p:cNvGrpSpPr/>
          <p:nvPr/>
        </p:nvGrpSpPr>
        <p:grpSpPr>
          <a:xfrm>
            <a:off x="8263666" y="6011115"/>
            <a:ext cx="7725702" cy="1743615"/>
            <a:chOff x="8263666" y="6011115"/>
            <a:chExt cx="7725702" cy="1743615"/>
          </a:xfrm>
        </p:grpSpPr>
        <p:cxnSp>
          <p:nvCxnSpPr>
            <p:cNvPr id="89" name="Connettore 2 88"/>
            <p:cNvCxnSpPr>
              <a:stCxn id="84" idx="2"/>
              <a:endCxn id="11" idx="1"/>
            </p:cNvCxnSpPr>
            <p:nvPr/>
          </p:nvCxnSpPr>
          <p:spPr bwMode="auto">
            <a:xfrm flipH="1">
              <a:off x="8263666" y="6011115"/>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12114214" y="6011115"/>
              <a:ext cx="8730" cy="1719460"/>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12114214" y="6011115"/>
              <a:ext cx="3875154"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6" name="Gruppo 35"/>
          <p:cNvGrpSpPr/>
          <p:nvPr/>
        </p:nvGrpSpPr>
        <p:grpSpPr>
          <a:xfrm>
            <a:off x="9790114" y="3952325"/>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1153217" y="2478510"/>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10746185" y="5249115"/>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40" name="Gruppo 39"/>
          <p:cNvGrpSpPr/>
          <p:nvPr/>
        </p:nvGrpSpPr>
        <p:grpSpPr>
          <a:xfrm>
            <a:off x="5563983" y="3397656"/>
            <a:ext cx="12657112" cy="7633990"/>
            <a:chOff x="5563983" y="3397656"/>
            <a:chExt cx="12657112" cy="7633990"/>
          </a:xfrm>
        </p:grpSpPr>
        <p:sp>
          <p:nvSpPr>
            <p:cNvPr id="131" name="Rettangolo arrotondato 130"/>
            <p:cNvSpPr/>
            <p:nvPr/>
          </p:nvSpPr>
          <p:spPr bwMode="auto">
            <a:xfrm rot="16200000">
              <a:off x="2162264" y="6799375"/>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2" name="Connettore 2 131"/>
            <p:cNvCxnSpPr/>
            <p:nvPr/>
          </p:nvCxnSpPr>
          <p:spPr bwMode="auto">
            <a:xfrm flipH="1">
              <a:off x="6394536" y="7174799"/>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7" name="Connettore 2 136"/>
            <p:cNvCxnSpPr/>
            <p:nvPr/>
          </p:nvCxnSpPr>
          <p:spPr bwMode="auto">
            <a:xfrm flipH="1">
              <a:off x="6403831" y="3898538"/>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8"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23201157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flipH="1">
            <a:off x="3685095" y="5705431"/>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8"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41"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p:cNvCxnSpPr>
          <p:nvPr/>
        </p:nvCxnSpPr>
        <p:spPr bwMode="auto">
          <a:xfrm flipH="1">
            <a:off x="7203748" y="5705431"/>
            <a:ext cx="331895" cy="164688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a:off x="7535643" y="5705431"/>
            <a:ext cx="3498791" cy="168512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sz="2400" b="1" strike="sngStrike" dirty="0" smtClean="0"/>
              <a:t>SPRING </a:t>
            </a:r>
            <a:r>
              <a:rPr lang="it-IT" sz="2400" b="1" strike="sngStrike" dirty="0"/>
              <a:t>BOOT </a:t>
            </a:r>
            <a:r>
              <a:rPr lang="it-IT" sz="2400" b="1" strike="sngStrike" dirty="0" smtClean="0"/>
              <a:t>JPA - </a:t>
            </a:r>
            <a:r>
              <a:rPr lang="it-IT" sz="2400" b="1" strike="sngStrike" dirty="0" err="1" smtClean="0"/>
              <a:t>Hibernate</a:t>
            </a:r>
            <a:endParaRPr lang="it-IT" sz="2400" b="1" strike="sngStrike" dirty="0" smtClean="0"/>
          </a:p>
          <a:p>
            <a:pPr marL="0" indent="0">
              <a:buNone/>
            </a:pPr>
            <a:r>
              <a:rPr lang="en-US" sz="2800" b="1" strike="sngStrike" dirty="0"/>
              <a:t>Object/Relational Mapping</a:t>
            </a:r>
          </a:p>
          <a:p>
            <a:pPr marL="0" indent="0">
              <a:buNone/>
            </a:pPr>
            <a:r>
              <a:rPr lang="en-US" sz="2800" strike="sngStrike" dirty="0"/>
              <a:t>Hibernate ORM enables developers to more easily write applications whose data outlives the application process. As an Object/Relational Mapping (ORM) framework, Hibernate is concerned with data persistence as it applies to relational databases (via JDBC). Unfamiliar with the notion of ORM? </a:t>
            </a:r>
            <a:r>
              <a:rPr lang="en-US" sz="2800" strike="sngStrike" dirty="0">
                <a:hlinkClick r:id="rId2"/>
              </a:rPr>
              <a:t>Read here</a:t>
            </a:r>
            <a:r>
              <a:rPr lang="en-US" sz="2800" strike="sngStrike" dirty="0"/>
              <a:t>.</a:t>
            </a:r>
          </a:p>
          <a:p>
            <a:pPr marL="0" indent="0">
              <a:buNone/>
            </a:pPr>
            <a:r>
              <a:rPr lang="en-US" sz="2800" b="1" strike="sngStrike" dirty="0"/>
              <a:t>JPA Provider</a:t>
            </a:r>
          </a:p>
          <a:p>
            <a:pPr marL="0" indent="0">
              <a:buNone/>
            </a:pPr>
            <a:r>
              <a:rPr lang="en-US" sz="2800" strike="sngStrike" dirty="0"/>
              <a:t>In addition to its own "native" API, Hibernate is also an implementation of the Java Persistence API (JPA) specification. As such, it can be easily used in any environment supporting JPA including Java SE applications, Java EE application servers, Enterprise </a:t>
            </a:r>
            <a:r>
              <a:rPr lang="en-US" sz="2800" strike="sngStrike" dirty="0" err="1"/>
              <a:t>OSGi</a:t>
            </a:r>
            <a:r>
              <a:rPr lang="en-US" sz="2800" strike="sngStrike" dirty="0"/>
              <a:t> containers, etc.</a:t>
            </a:r>
          </a:p>
          <a:p>
            <a:pPr marL="0" indent="0">
              <a:buNone/>
            </a:pPr>
            <a:r>
              <a:rPr lang="en-US" sz="2800" b="1" strike="sngStrike" dirty="0"/>
              <a:t>Idiomatic persistence</a:t>
            </a:r>
          </a:p>
          <a:p>
            <a:pPr marL="0" indent="0">
              <a:buNone/>
            </a:pPr>
            <a:r>
              <a:rPr lang="en-US" sz="2800" strike="sngStrike" dirty="0"/>
              <a:t>Hibernate enables you to develop persistent classes following natural Object-oriented idioms including inheritance, polymorphism, association, composition, and the Java collections framework. Hibernate requires no interfaces or base classes for persistent classes and enables any class or data structure to be persistent.</a:t>
            </a:r>
          </a:p>
          <a:p>
            <a:pPr marL="0" indent="0">
              <a:buNone/>
            </a:pPr>
            <a:r>
              <a:rPr lang="en-US" sz="2800" b="1" strike="sngStrike" dirty="0"/>
              <a:t>High Performance</a:t>
            </a:r>
          </a:p>
          <a:p>
            <a:pPr marL="0" indent="0">
              <a:buNone/>
            </a:pPr>
            <a:r>
              <a:rPr lang="en-US" sz="2800" strike="sngStrike" dirty="0"/>
              <a:t>Hibernate supports lazy initialization, numerous fetching strategies and optimistic locking with automatic versioning and time stamping. Hibernate requires no special database tables or fields and generates much of the SQL at system initialization time instead of at runtime.</a:t>
            </a:r>
          </a:p>
          <a:p>
            <a:pPr marL="0" indent="0">
              <a:buNone/>
            </a:pPr>
            <a:r>
              <a:rPr lang="en-US" sz="2800" strike="sngStrike" dirty="0"/>
              <a:t>Hibernate consistently offers superior performance over straight JDBC code, both in terms of developer productivity and runtime performance.</a:t>
            </a:r>
          </a:p>
          <a:p>
            <a:pPr marL="0" indent="0">
              <a:buNone/>
            </a:pPr>
            <a:r>
              <a:rPr lang="en-US" sz="2800" b="1" strike="sngStrike" dirty="0"/>
              <a:t>Scalability</a:t>
            </a:r>
          </a:p>
          <a:p>
            <a:pPr marL="0" indent="0">
              <a:buNone/>
            </a:pPr>
            <a:r>
              <a:rPr lang="en-US" sz="2800" strike="sngStrike" dirty="0"/>
              <a:t>Hibernate was designed to work in an application server cluster and deliver a highly scalable architecture. Hibernate scales well in any environment: Use it to drive your in-house Intranet that serves hundreds of users or for mission-critical applications that serve hundreds of thousands.</a:t>
            </a:r>
          </a:p>
          <a:p>
            <a:pPr marL="0" indent="0">
              <a:buNone/>
            </a:pPr>
            <a:r>
              <a:rPr lang="en-US" sz="2800" b="1" strike="sngStrike" dirty="0"/>
              <a:t>Reliable</a:t>
            </a:r>
          </a:p>
          <a:p>
            <a:pPr marL="0" indent="0">
              <a:buNone/>
            </a:pPr>
            <a:r>
              <a:rPr lang="en-US" sz="2800" strike="sngStrike" dirty="0"/>
              <a:t>Hibernate is well known for its excellent stability and quality, proven by the acceptance and use by tens of thousands of Java developers.</a:t>
            </a:r>
          </a:p>
          <a:p>
            <a:pPr marL="0" indent="0">
              <a:buNone/>
            </a:pPr>
            <a:r>
              <a:rPr lang="en-US" sz="2800" b="1" strike="sngStrike" dirty="0"/>
              <a:t>Extensibility</a:t>
            </a:r>
          </a:p>
          <a:p>
            <a:pPr marL="0" indent="0">
              <a:buNone/>
            </a:pPr>
            <a:r>
              <a:rPr lang="en-US" sz="2800" strike="sngStrike" dirty="0"/>
              <a:t>Hibernate is highly configurable and extensible.</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1125209612"/>
      </p:ext>
    </p:extLst>
  </p:cSld>
  <p:clrMapOvr>
    <a:masterClrMapping/>
  </p:clrMapOvr>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23134637" cy="6405736"/>
          </a:xfrm>
        </p:spPr>
        <p:txBody>
          <a:bodyPr/>
          <a:lstStyle/>
          <a:p>
            <a:r>
              <a:rPr lang="it-IT" sz="2800" strike="sngStrike" dirty="0" err="1" smtClean="0"/>
              <a:t>Which</a:t>
            </a:r>
            <a:r>
              <a:rPr lang="it-IT" sz="2800" strike="sngStrike" dirty="0" smtClean="0"/>
              <a:t> </a:t>
            </a:r>
            <a:r>
              <a:rPr lang="it-IT" sz="2800" strike="sngStrike" dirty="0" err="1" smtClean="0"/>
              <a:t>is</a:t>
            </a:r>
            <a:r>
              <a:rPr lang="it-IT" sz="2800" strike="sngStrike" dirty="0" smtClean="0"/>
              <a:t> the database </a:t>
            </a:r>
            <a:r>
              <a:rPr lang="it-IT" sz="2800" strike="sngStrike" dirty="0" err="1" smtClean="0"/>
              <a:t>architecture</a:t>
            </a:r>
            <a:r>
              <a:rPr lang="it-IT" sz="2800" strike="sngStrike" dirty="0" smtClean="0"/>
              <a:t> </a:t>
            </a:r>
            <a:r>
              <a:rPr lang="it-IT" sz="2800" strike="sngStrike" dirty="0" err="1" smtClean="0"/>
              <a:t>that</a:t>
            </a:r>
            <a:r>
              <a:rPr lang="it-IT" sz="2800" strike="sngStrike" dirty="0" smtClean="0"/>
              <a:t> </a:t>
            </a:r>
            <a:r>
              <a:rPr lang="it-IT" sz="2800" strike="sngStrike" dirty="0" err="1" smtClean="0"/>
              <a:t>fits</a:t>
            </a:r>
            <a:r>
              <a:rPr lang="it-IT" sz="2800" strike="sngStrike" dirty="0" smtClean="0"/>
              <a:t> </a:t>
            </a:r>
            <a:r>
              <a:rPr lang="it-IT" sz="2800" strike="sngStrike" dirty="0" err="1" smtClean="0"/>
              <a:t>better</a:t>
            </a:r>
            <a:r>
              <a:rPr lang="it-IT" sz="2800" strike="sngStrike" dirty="0" smtClean="0"/>
              <a:t> a </a:t>
            </a:r>
            <a:r>
              <a:rPr lang="it-IT" sz="2800" strike="sngStrike" dirty="0" err="1" smtClean="0"/>
              <a:t>microservice</a:t>
            </a:r>
            <a:r>
              <a:rPr lang="it-IT" sz="2800" strike="sngStrike" dirty="0" smtClean="0"/>
              <a:t> design pattern: DATABASE PER SERVICE PATTERN</a:t>
            </a:r>
          </a:p>
          <a:p>
            <a:pPr lvl="1"/>
            <a:r>
              <a:rPr lang="it-IT" sz="2800" dirty="0" smtClean="0"/>
              <a:t>With a «Database per service» pattern </a:t>
            </a:r>
            <a:r>
              <a:rPr lang="it-IT" sz="2800" dirty="0" err="1" smtClean="0"/>
              <a:t>it</a:t>
            </a:r>
            <a:r>
              <a:rPr lang="it-IT" sz="2800" dirty="0" smtClean="0"/>
              <a:t> </a:t>
            </a:r>
            <a:r>
              <a:rPr lang="it-IT" sz="2800" dirty="0" err="1" smtClean="0"/>
              <a:t>is</a:t>
            </a:r>
            <a:r>
              <a:rPr lang="it-IT" sz="2800" dirty="0" smtClean="0"/>
              <a:t> </a:t>
            </a:r>
            <a:r>
              <a:rPr lang="it-IT" sz="2800" dirty="0" err="1" smtClean="0"/>
              <a:t>possible</a:t>
            </a:r>
            <a:r>
              <a:rPr lang="it-IT" sz="2800" dirty="0" smtClean="0"/>
              <a:t> to </a:t>
            </a:r>
            <a:r>
              <a:rPr lang="it-IT" sz="2800" dirty="0" err="1" smtClean="0"/>
              <a:t>achieve</a:t>
            </a:r>
            <a:r>
              <a:rPr lang="it-IT" sz="2800" dirty="0" smtClean="0"/>
              <a:t> </a:t>
            </a:r>
            <a:r>
              <a:rPr lang="it-IT" sz="2800" dirty="0" err="1" smtClean="0"/>
              <a:t>that</a:t>
            </a:r>
            <a:r>
              <a:rPr lang="it-IT" sz="2800" dirty="0" smtClean="0"/>
              <a:t>:</a:t>
            </a:r>
          </a:p>
          <a:p>
            <a:pPr lvl="2"/>
            <a:r>
              <a:rPr lang="it-IT" sz="2800" dirty="0" err="1" smtClean="0"/>
              <a:t>Each</a:t>
            </a:r>
            <a:r>
              <a:rPr lang="it-IT" sz="2800" dirty="0" smtClean="0"/>
              <a:t> </a:t>
            </a:r>
            <a:r>
              <a:rPr lang="it-IT" sz="2800" dirty="0" err="1" smtClean="0"/>
              <a:t>microservice’s</a:t>
            </a:r>
            <a:r>
              <a:rPr lang="it-IT" sz="2800" dirty="0" smtClean="0"/>
              <a:t> </a:t>
            </a:r>
            <a:r>
              <a:rPr lang="it-IT" sz="2800" dirty="0" err="1" smtClean="0"/>
              <a:t>persistence</a:t>
            </a:r>
            <a:r>
              <a:rPr lang="it-IT" sz="2800" dirty="0" smtClean="0"/>
              <a:t> data private to </a:t>
            </a:r>
            <a:r>
              <a:rPr lang="it-IT" sz="2800" dirty="0" err="1" smtClean="0"/>
              <a:t>that</a:t>
            </a:r>
            <a:r>
              <a:rPr lang="it-IT" sz="2800" dirty="0" smtClean="0"/>
              <a:t> service </a:t>
            </a:r>
            <a:r>
              <a:rPr lang="it-IT" sz="2800" dirty="0" err="1" smtClean="0"/>
              <a:t>accessible</a:t>
            </a:r>
            <a:r>
              <a:rPr lang="it-IT" sz="2800" dirty="0" smtClean="0"/>
              <a:t> </a:t>
            </a:r>
            <a:r>
              <a:rPr lang="it-IT" sz="2800" dirty="0" err="1" smtClean="0"/>
              <a:t>only</a:t>
            </a:r>
            <a:r>
              <a:rPr lang="it-IT" sz="2800" dirty="0" smtClean="0"/>
              <a:t> via </a:t>
            </a:r>
            <a:r>
              <a:rPr lang="it-IT" sz="2800" dirty="0" err="1" smtClean="0"/>
              <a:t>its</a:t>
            </a:r>
            <a:r>
              <a:rPr lang="it-IT" sz="2800" dirty="0" smtClean="0"/>
              <a:t> API</a:t>
            </a:r>
          </a:p>
          <a:p>
            <a:pPr lvl="3"/>
            <a:r>
              <a:rPr lang="it-IT" sz="2800" dirty="0" smtClean="0"/>
              <a:t>To </a:t>
            </a:r>
            <a:r>
              <a:rPr lang="it-IT" sz="2800" dirty="0" err="1" smtClean="0"/>
              <a:t>keep</a:t>
            </a:r>
            <a:r>
              <a:rPr lang="it-IT" sz="2800" dirty="0" smtClean="0"/>
              <a:t> data private in case of </a:t>
            </a:r>
            <a:r>
              <a:rPr lang="it-IT" sz="2800" dirty="0" err="1" smtClean="0"/>
              <a:t>relational</a:t>
            </a:r>
            <a:r>
              <a:rPr lang="it-IT" sz="2800" dirty="0" smtClean="0"/>
              <a:t> database </a:t>
            </a:r>
            <a:r>
              <a:rPr lang="it-IT" sz="2800" dirty="0" err="1" smtClean="0"/>
              <a:t>such</a:t>
            </a:r>
            <a:r>
              <a:rPr lang="it-IT" sz="2800" dirty="0" smtClean="0"/>
              <a:t> are the option:</a:t>
            </a:r>
          </a:p>
          <a:p>
            <a:pPr lvl="4"/>
            <a:r>
              <a:rPr lang="it-IT" sz="2800" dirty="0" smtClean="0"/>
              <a:t>Private-</a:t>
            </a:r>
            <a:r>
              <a:rPr lang="it-IT" sz="2800" dirty="0" err="1" smtClean="0"/>
              <a:t>table</a:t>
            </a:r>
            <a:r>
              <a:rPr lang="it-IT" sz="2800" dirty="0" smtClean="0"/>
              <a:t>-per service (</a:t>
            </a:r>
            <a:r>
              <a:rPr lang="it-IT" sz="2800" dirty="0" err="1" smtClean="0"/>
              <a:t>lowest</a:t>
            </a:r>
            <a:r>
              <a:rPr lang="it-IT" sz="2800" dirty="0" smtClean="0"/>
              <a:t> overhead)</a:t>
            </a:r>
          </a:p>
          <a:p>
            <a:pPr lvl="4"/>
            <a:r>
              <a:rPr lang="it-IT" sz="2800" dirty="0" smtClean="0"/>
              <a:t>Schema-</a:t>
            </a:r>
            <a:r>
              <a:rPr lang="it-IT" sz="2800" dirty="0" err="1" smtClean="0"/>
              <a:t>per_service</a:t>
            </a:r>
            <a:r>
              <a:rPr lang="it-IT" sz="2800" dirty="0" smtClean="0"/>
              <a:t> (</a:t>
            </a:r>
            <a:r>
              <a:rPr lang="it-IT" sz="2800" dirty="0" err="1" smtClean="0"/>
              <a:t>makes</a:t>
            </a:r>
            <a:r>
              <a:rPr lang="it-IT" sz="2800" dirty="0" smtClean="0"/>
              <a:t> </a:t>
            </a:r>
            <a:r>
              <a:rPr lang="it-IT" sz="2800" dirty="0" err="1" smtClean="0"/>
              <a:t>clear</a:t>
            </a:r>
            <a:r>
              <a:rPr lang="it-IT" sz="2800" dirty="0" smtClean="0"/>
              <a:t> </a:t>
            </a:r>
            <a:r>
              <a:rPr lang="it-IT" sz="2800" dirty="0" err="1" smtClean="0"/>
              <a:t>ownership</a:t>
            </a:r>
            <a:r>
              <a:rPr lang="it-IT" sz="2800" dirty="0" smtClean="0"/>
              <a:t>)</a:t>
            </a:r>
          </a:p>
          <a:p>
            <a:pPr lvl="4"/>
            <a:r>
              <a:rPr lang="it-IT" sz="2800" dirty="0" smtClean="0"/>
              <a:t>Database-server-per-service (for </a:t>
            </a:r>
            <a:r>
              <a:rPr lang="it-IT" sz="2800" dirty="0" err="1" smtClean="0"/>
              <a:t>highly</a:t>
            </a:r>
            <a:r>
              <a:rPr lang="it-IT" sz="2800" dirty="0" smtClean="0"/>
              <a:t> </a:t>
            </a:r>
            <a:r>
              <a:rPr lang="it-IT" sz="2800" dirty="0" err="1" smtClean="0"/>
              <a:t>throughput</a:t>
            </a:r>
            <a:r>
              <a:rPr lang="it-IT" sz="2800" dirty="0" smtClean="0"/>
              <a:t> service – neo4j) </a:t>
            </a:r>
          </a:p>
          <a:p>
            <a:pPr lvl="3"/>
            <a:r>
              <a:rPr lang="it-IT" sz="2800" dirty="0" smtClean="0"/>
              <a:t>To </a:t>
            </a:r>
            <a:r>
              <a:rPr lang="it-IT" sz="2800" dirty="0" err="1" smtClean="0"/>
              <a:t>enforce</a:t>
            </a:r>
            <a:r>
              <a:rPr lang="it-IT" sz="2800" dirty="0" smtClean="0"/>
              <a:t> </a:t>
            </a:r>
            <a:r>
              <a:rPr lang="it-IT" sz="2800" dirty="0" err="1" smtClean="0"/>
              <a:t>encapsulation</a:t>
            </a:r>
            <a:r>
              <a:rPr lang="it-IT" sz="2800" dirty="0" smtClean="0"/>
              <a:t> with </a:t>
            </a:r>
            <a:r>
              <a:rPr lang="it-IT" sz="2800" dirty="0" err="1" smtClean="0"/>
              <a:t>different</a:t>
            </a:r>
            <a:r>
              <a:rPr lang="it-IT" sz="2800" dirty="0" smtClean="0"/>
              <a:t> database </a:t>
            </a:r>
            <a:r>
              <a:rPr lang="it-IT" sz="2800" dirty="0" err="1" smtClean="0"/>
              <a:t>user</a:t>
            </a:r>
            <a:r>
              <a:rPr lang="it-IT" sz="2800" dirty="0" smtClean="0"/>
              <a:t> id to </a:t>
            </a:r>
            <a:r>
              <a:rPr lang="it-IT" sz="2800" dirty="0" err="1" smtClean="0"/>
              <a:t>each</a:t>
            </a:r>
            <a:r>
              <a:rPr lang="it-IT" sz="2800" dirty="0" smtClean="0"/>
              <a:t> service so </a:t>
            </a:r>
            <a:r>
              <a:rPr lang="it-IT" sz="2800" dirty="0" err="1" smtClean="0"/>
              <a:t>developers</a:t>
            </a:r>
            <a:r>
              <a:rPr lang="it-IT" sz="2800" dirty="0" smtClean="0"/>
              <a:t> </a:t>
            </a:r>
            <a:r>
              <a:rPr lang="it-IT" sz="2800" dirty="0" err="1" smtClean="0"/>
              <a:t>wil</a:t>
            </a:r>
            <a:r>
              <a:rPr lang="it-IT" sz="2800" dirty="0" smtClean="0"/>
              <a:t> </a:t>
            </a:r>
            <a:r>
              <a:rPr lang="it-IT" sz="2800" dirty="0" err="1" smtClean="0"/>
              <a:t>not</a:t>
            </a:r>
            <a:r>
              <a:rPr lang="it-IT" sz="2800" dirty="0" smtClean="0"/>
              <a:t> </a:t>
            </a:r>
            <a:r>
              <a:rPr lang="it-IT" sz="2800" dirty="0" err="1" smtClean="0"/>
              <a:t>temped</a:t>
            </a:r>
            <a:r>
              <a:rPr lang="it-IT" sz="2800" dirty="0" smtClean="0"/>
              <a:t> to bypass a service api and </a:t>
            </a:r>
            <a:r>
              <a:rPr lang="it-IT" sz="2800" dirty="0" err="1" smtClean="0"/>
              <a:t>access</a:t>
            </a:r>
            <a:r>
              <a:rPr lang="it-IT" sz="2800" dirty="0" smtClean="0"/>
              <a:t> </a:t>
            </a:r>
            <a:r>
              <a:rPr lang="it-IT" sz="2800" dirty="0" err="1" smtClean="0"/>
              <a:t>it’s</a:t>
            </a:r>
            <a:r>
              <a:rPr lang="it-IT" sz="2800" dirty="0" smtClean="0"/>
              <a:t> data </a:t>
            </a:r>
            <a:r>
              <a:rPr lang="it-IT" sz="2800" dirty="0" err="1" smtClean="0"/>
              <a:t>directly</a:t>
            </a:r>
            <a:endParaRPr lang="it-IT" sz="2800" dirty="0" smtClean="0"/>
          </a:p>
          <a:p>
            <a:pPr lvl="3"/>
            <a:endParaRPr lang="it-IT" sz="2800" dirty="0"/>
          </a:p>
          <a:p>
            <a:pPr lvl="2"/>
            <a:r>
              <a:rPr lang="it-IT" sz="2800" dirty="0" smtClean="0"/>
              <a:t> </a:t>
            </a:r>
          </a:p>
          <a:p>
            <a:pPr lvl="3"/>
            <a:endParaRPr lang="it-IT" sz="2000" dirty="0" smtClean="0"/>
          </a:p>
          <a:p>
            <a:pPr lvl="2"/>
            <a:endParaRPr lang="it-IT" sz="2400" dirty="0"/>
          </a:p>
          <a:p>
            <a:pPr lvl="3"/>
            <a:endParaRPr lang="it-IT" sz="2400" dirty="0"/>
          </a:p>
        </p:txBody>
      </p:sp>
      <p:sp>
        <p:nvSpPr>
          <p:cNvPr id="5"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Tree>
    <p:extLst>
      <p:ext uri="{BB962C8B-B14F-4D97-AF65-F5344CB8AC3E}">
        <p14:creationId xmlns:p14="http://schemas.microsoft.com/office/powerpoint/2010/main" val="3233602758"/>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smtClean="0"/>
              <a:t>Non-</a:t>
            </a:r>
            <a:r>
              <a:rPr lang="it-IT" dirty="0" err="1" smtClean="0"/>
              <a:t>Functional</a:t>
            </a:r>
            <a:r>
              <a:rPr lang="it-IT" dirty="0" smtClean="0"/>
              <a:t> </a:t>
            </a:r>
          </a:p>
          <a:p>
            <a:pPr lvl="1" eaLnBrk="1" hangingPunct="1"/>
            <a:r>
              <a:rPr lang="it-IT" sz="2800" b="1" dirty="0" smtClean="0"/>
              <a:t>Design</a:t>
            </a:r>
          </a:p>
          <a:p>
            <a:pPr lvl="2" eaLnBrk="1" hangingPunct="1"/>
            <a:r>
              <a:rPr lang="it-IT" sz="2800" dirty="0" smtClean="0"/>
              <a:t>Services </a:t>
            </a:r>
            <a:r>
              <a:rPr lang="it-IT" sz="2800" dirty="0" err="1" smtClean="0"/>
              <a:t>loosely</a:t>
            </a:r>
            <a:r>
              <a:rPr lang="it-IT" sz="2800" dirty="0" smtClean="0"/>
              <a:t> </a:t>
            </a:r>
            <a:r>
              <a:rPr lang="it-IT" sz="2800" dirty="0" err="1" smtClean="0"/>
              <a:t>coupled</a:t>
            </a:r>
            <a:endParaRPr lang="it-IT" sz="2800" dirty="0" smtClean="0"/>
          </a:p>
          <a:p>
            <a:pPr lvl="2" eaLnBrk="1" hangingPunct="1"/>
            <a:r>
              <a:rPr lang="it-IT" sz="2800" dirty="0" err="1" smtClean="0"/>
              <a:t>Indipendence</a:t>
            </a:r>
            <a:r>
              <a:rPr lang="it-IT" sz="2800" dirty="0" smtClean="0"/>
              <a:t> of </a:t>
            </a:r>
            <a:r>
              <a:rPr lang="it-IT" sz="2800" dirty="0" err="1" smtClean="0"/>
              <a:t>each</a:t>
            </a:r>
            <a:r>
              <a:rPr lang="it-IT" sz="2800" dirty="0" smtClean="0"/>
              <a:t> service </a:t>
            </a:r>
            <a:r>
              <a:rPr lang="it-IT" sz="2800" dirty="0" err="1" smtClean="0"/>
              <a:t>at</a:t>
            </a:r>
            <a:r>
              <a:rPr lang="it-IT" sz="2800" dirty="0" smtClean="0"/>
              <a:t> </a:t>
            </a:r>
            <a:r>
              <a:rPr lang="it-IT" sz="2800" dirty="0" err="1" smtClean="0"/>
              <a:t>develop</a:t>
            </a:r>
            <a:r>
              <a:rPr lang="it-IT" sz="2800" dirty="0" smtClean="0"/>
              <a:t>, deploy and scale out time</a:t>
            </a:r>
          </a:p>
          <a:p>
            <a:pPr lvl="1" eaLnBrk="1" hangingPunct="1"/>
            <a:r>
              <a:rPr lang="it-IT" sz="2800" b="1" dirty="0" smtClean="0"/>
              <a:t>Technical </a:t>
            </a:r>
            <a:endParaRPr lang="it-IT" sz="2800" b="1" dirty="0"/>
          </a:p>
          <a:p>
            <a:pPr lvl="2" eaLnBrk="1" hangingPunct="1"/>
            <a:r>
              <a:rPr lang="it-IT" sz="2800" dirty="0" err="1" smtClean="0"/>
              <a:t>Flexible</a:t>
            </a:r>
            <a:r>
              <a:rPr lang="it-IT" sz="2800" dirty="0" smtClean="0"/>
              <a:t> and </a:t>
            </a:r>
            <a:r>
              <a:rPr lang="it-IT" sz="2800" dirty="0" err="1" smtClean="0"/>
              <a:t>invariant</a:t>
            </a:r>
            <a:r>
              <a:rPr lang="it-IT" sz="2800" dirty="0" smtClean="0"/>
              <a:t> deployment in </a:t>
            </a:r>
            <a:r>
              <a:rPr lang="it-IT" sz="2800" dirty="0" err="1" smtClean="0"/>
              <a:t>each</a:t>
            </a:r>
            <a:r>
              <a:rPr lang="it-IT" sz="2800" dirty="0" smtClean="0"/>
              <a:t> </a:t>
            </a:r>
            <a:r>
              <a:rPr lang="it-IT" sz="2800" dirty="0" err="1" smtClean="0"/>
              <a:t>environment</a:t>
            </a:r>
            <a:endParaRPr lang="it-IT" sz="2800" dirty="0" smtClean="0"/>
          </a:p>
          <a:p>
            <a:pPr lvl="3" eaLnBrk="1" hangingPunct="1"/>
            <a:r>
              <a:rPr lang="it-IT" sz="2800" dirty="0" smtClean="0"/>
              <a:t>Local  </a:t>
            </a:r>
          </a:p>
          <a:p>
            <a:pPr lvl="3" eaLnBrk="1" hangingPunct="1"/>
            <a:r>
              <a:rPr lang="it-IT" sz="2800" dirty="0" err="1" smtClean="0"/>
              <a:t>Containerizing</a:t>
            </a:r>
            <a:endParaRPr lang="it-IT" sz="2800" dirty="0" smtClean="0"/>
          </a:p>
          <a:p>
            <a:pPr lvl="3" eaLnBrk="1" hangingPunct="1"/>
            <a:r>
              <a:rPr lang="it-IT" sz="2800" dirty="0" err="1"/>
              <a:t>Cloud</a:t>
            </a:r>
            <a:r>
              <a:rPr lang="it-IT" sz="2800" dirty="0"/>
              <a:t> </a:t>
            </a:r>
            <a:r>
              <a:rPr lang="it-IT" sz="2800" dirty="0" err="1"/>
              <a:t>based</a:t>
            </a:r>
            <a:r>
              <a:rPr lang="it-IT" sz="2800" dirty="0"/>
              <a:t> </a:t>
            </a:r>
          </a:p>
          <a:p>
            <a:pPr lvl="2" eaLnBrk="1" hangingPunct="1"/>
            <a:r>
              <a:rPr lang="it-IT" sz="2800" dirty="0" err="1" smtClean="0"/>
              <a:t>Realize</a:t>
            </a:r>
            <a:r>
              <a:rPr lang="it-IT" sz="2800" dirty="0" smtClean="0"/>
              <a:t> data </a:t>
            </a:r>
            <a:r>
              <a:rPr lang="it-IT" sz="2800" dirty="0" err="1" smtClean="0"/>
              <a:t>consistency</a:t>
            </a:r>
            <a:r>
              <a:rPr lang="it-IT" sz="2800" dirty="0" smtClean="0"/>
              <a:t> with </a:t>
            </a:r>
            <a:r>
              <a:rPr lang="it-IT" sz="2800" dirty="0" err="1" smtClean="0"/>
              <a:t>asynchronous</a:t>
            </a:r>
            <a:r>
              <a:rPr lang="it-IT" sz="2800" dirty="0" smtClean="0"/>
              <a:t> non-</a:t>
            </a:r>
            <a:r>
              <a:rPr lang="it-IT" sz="2800" dirty="0" err="1" smtClean="0"/>
              <a:t>blocking</a:t>
            </a:r>
            <a:r>
              <a:rPr lang="it-IT" sz="2800" dirty="0" smtClean="0"/>
              <a:t> </a:t>
            </a:r>
            <a:r>
              <a:rPr lang="it-IT" sz="2800" dirty="0" err="1" smtClean="0"/>
              <a:t>operations</a:t>
            </a:r>
            <a:endParaRPr lang="it-IT" sz="2800" dirty="0" smtClean="0"/>
          </a:p>
          <a:p>
            <a:pPr lvl="2" eaLnBrk="1" hangingPunct="1"/>
            <a:r>
              <a:rPr lang="it-IT" sz="2800" dirty="0" err="1" smtClean="0"/>
              <a:t>Poliglot</a:t>
            </a:r>
            <a:r>
              <a:rPr lang="it-IT" sz="2800" dirty="0" smtClean="0"/>
              <a:t> </a:t>
            </a:r>
            <a:r>
              <a:rPr lang="it-IT" sz="2800" dirty="0" err="1" smtClean="0"/>
              <a:t>persistence</a:t>
            </a:r>
            <a:r>
              <a:rPr lang="it-IT" sz="2800" dirty="0" smtClean="0"/>
              <a:t> with </a:t>
            </a:r>
            <a:r>
              <a:rPr lang="it-IT" sz="2800" dirty="0" err="1" smtClean="0"/>
              <a:t>different</a:t>
            </a:r>
            <a:r>
              <a:rPr lang="it-IT" sz="2800" dirty="0" smtClean="0"/>
              <a:t> and </a:t>
            </a:r>
            <a:r>
              <a:rPr lang="it-IT" sz="2800" dirty="0" err="1" smtClean="0"/>
              <a:t>specilized</a:t>
            </a:r>
            <a:r>
              <a:rPr lang="it-IT" sz="2800" dirty="0" smtClean="0"/>
              <a:t> data </a:t>
            </a:r>
            <a:r>
              <a:rPr lang="it-IT" sz="2800" dirty="0" err="1" smtClean="0"/>
              <a:t>store</a:t>
            </a:r>
            <a:r>
              <a:rPr lang="it-IT" sz="2800" dirty="0" smtClean="0"/>
              <a:t>  (</a:t>
            </a:r>
            <a:r>
              <a:rPr lang="it-IT" sz="2800" dirty="0" err="1" smtClean="0"/>
              <a:t>Mysql</a:t>
            </a:r>
            <a:r>
              <a:rPr lang="it-IT" sz="2800" dirty="0" smtClean="0"/>
              <a:t> – </a:t>
            </a:r>
            <a:r>
              <a:rPr lang="it-IT" sz="2800" dirty="0" err="1" smtClean="0"/>
              <a:t>mongo</a:t>
            </a:r>
            <a:r>
              <a:rPr lang="it-IT" sz="2800" dirty="0" smtClean="0"/>
              <a:t> - </a:t>
            </a:r>
            <a:r>
              <a:rPr lang="it-IT" sz="2800" dirty="0" err="1" smtClean="0"/>
              <a:t>ect</a:t>
            </a:r>
            <a:r>
              <a:rPr lang="it-IT" sz="2800" dirty="0" smtClean="0"/>
              <a:t>)</a:t>
            </a:r>
            <a:endParaRPr lang="it-IT" dirty="0" smtClean="0"/>
          </a:p>
          <a:p>
            <a:pPr lvl="1" eaLnBrk="1" hangingPunct="1"/>
            <a:r>
              <a:rPr lang="it-IT" sz="2800" b="1" dirty="0" smtClean="0"/>
              <a:t>System management</a:t>
            </a:r>
            <a:r>
              <a:rPr lang="it-IT" sz="2800" b="1" dirty="0"/>
              <a:t>	</a:t>
            </a:r>
          </a:p>
          <a:p>
            <a:pPr lvl="2" eaLnBrk="1" hangingPunct="1"/>
            <a:r>
              <a:rPr lang="it-IT" sz="2800" dirty="0"/>
              <a:t>Simple </a:t>
            </a:r>
            <a:r>
              <a:rPr lang="it-IT" sz="2800" dirty="0" err="1"/>
              <a:t>infrastructure</a:t>
            </a:r>
            <a:r>
              <a:rPr lang="it-IT" sz="2800" dirty="0"/>
              <a:t> scale-out </a:t>
            </a:r>
            <a:r>
              <a:rPr lang="it-IT" sz="2800" dirty="0" smtClean="0"/>
              <a:t>(</a:t>
            </a:r>
            <a:r>
              <a:rPr lang="it-IT" sz="2800" dirty="0" err="1" smtClean="0"/>
              <a:t>without</a:t>
            </a:r>
            <a:r>
              <a:rPr lang="it-IT" sz="2800" dirty="0" smtClean="0"/>
              <a:t> service </a:t>
            </a:r>
            <a:r>
              <a:rPr lang="it-IT" sz="2800" dirty="0" err="1" smtClean="0"/>
              <a:t>downtime</a:t>
            </a:r>
            <a:r>
              <a:rPr lang="it-IT" sz="2800" dirty="0" smtClean="0"/>
              <a:t>)</a:t>
            </a:r>
          </a:p>
          <a:p>
            <a:pPr lvl="2" eaLnBrk="1" hangingPunct="1"/>
            <a:r>
              <a:rPr lang="it-IT" sz="2800" dirty="0" err="1" smtClean="0"/>
              <a:t>Flexible</a:t>
            </a:r>
            <a:r>
              <a:rPr lang="it-IT" sz="2800" dirty="0" smtClean="0"/>
              <a:t> </a:t>
            </a:r>
            <a:r>
              <a:rPr lang="it-IT" sz="2800" dirty="0" err="1" smtClean="0"/>
              <a:t>not</a:t>
            </a:r>
            <a:r>
              <a:rPr lang="it-IT" sz="2800" dirty="0" smtClean="0"/>
              <a:t> </a:t>
            </a:r>
            <a:r>
              <a:rPr lang="it-IT" sz="2800" dirty="0" err="1" smtClean="0"/>
              <a:t>coded</a:t>
            </a:r>
            <a:r>
              <a:rPr lang="it-IT" sz="2800" dirty="0" smtClean="0"/>
              <a:t> service </a:t>
            </a:r>
            <a:r>
              <a:rPr lang="it-IT" sz="2800" dirty="0" err="1" smtClean="0"/>
              <a:t>resolution</a:t>
            </a:r>
            <a:r>
              <a:rPr lang="it-IT" sz="2800" dirty="0" smtClean="0"/>
              <a:t> (service </a:t>
            </a:r>
            <a:r>
              <a:rPr lang="it-IT" sz="2800" dirty="0" err="1" smtClean="0"/>
              <a:t>discovery</a:t>
            </a:r>
            <a:r>
              <a:rPr lang="it-IT" sz="2800" dirty="0" smtClean="0"/>
              <a:t>) </a:t>
            </a:r>
            <a:endParaRPr lang="it-IT" sz="2800" dirty="0"/>
          </a:p>
          <a:p>
            <a:pPr lvl="2" eaLnBrk="1" hangingPunct="1"/>
            <a:r>
              <a:rPr lang="it-IT" sz="2800" dirty="0"/>
              <a:t>Client side </a:t>
            </a:r>
            <a:r>
              <a:rPr lang="it-IT" sz="2800" dirty="0" err="1"/>
              <a:t>Load</a:t>
            </a:r>
            <a:r>
              <a:rPr lang="it-IT" sz="2800" dirty="0"/>
              <a:t> </a:t>
            </a:r>
            <a:r>
              <a:rPr lang="it-IT" sz="2800" dirty="0" err="1"/>
              <a:t>Balancing</a:t>
            </a:r>
            <a:r>
              <a:rPr lang="it-IT" sz="2800" dirty="0"/>
              <a:t> (non </a:t>
            </a:r>
            <a:r>
              <a:rPr lang="it-IT" sz="2800" dirty="0" err="1"/>
              <a:t>load</a:t>
            </a:r>
            <a:r>
              <a:rPr lang="it-IT" sz="2800" dirty="0"/>
              <a:t> </a:t>
            </a:r>
            <a:r>
              <a:rPr lang="it-IT" sz="2800" dirty="0" err="1"/>
              <a:t>balancing</a:t>
            </a:r>
            <a:r>
              <a:rPr lang="it-IT" sz="2800" dirty="0"/>
              <a:t> configuration </a:t>
            </a:r>
            <a:r>
              <a:rPr lang="it-IT" sz="2800" dirty="0" err="1"/>
              <a:t>needs</a:t>
            </a:r>
            <a:r>
              <a:rPr lang="it-IT" sz="2800" dirty="0"/>
              <a:t>- </a:t>
            </a:r>
            <a:r>
              <a:rPr lang="it-IT" sz="2800" dirty="0" err="1"/>
              <a:t>simple</a:t>
            </a:r>
            <a:r>
              <a:rPr lang="it-IT" sz="2800" dirty="0"/>
              <a:t> </a:t>
            </a:r>
            <a:r>
              <a:rPr lang="it-IT" sz="2800" dirty="0" err="1"/>
              <a:t>add</a:t>
            </a:r>
            <a:r>
              <a:rPr lang="it-IT" sz="2800" dirty="0"/>
              <a:t> </a:t>
            </a:r>
            <a:r>
              <a:rPr lang="it-IT" sz="2800" dirty="0" err="1"/>
              <a:t>instance</a:t>
            </a:r>
            <a:r>
              <a:rPr lang="it-IT" sz="2800" dirty="0" smtClean="0"/>
              <a:t>)</a:t>
            </a:r>
            <a:endParaRPr lang="it-IT" sz="2800" dirty="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Title Slide">
  <a:themeElements>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Title and Content">
  <a:themeElements>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4955</TotalTime>
  <Pages>0</Pages>
  <Words>5544</Words>
  <Characters>0</Characters>
  <Application>Microsoft Office PowerPoint</Application>
  <PresentationFormat>Personalizzato</PresentationFormat>
  <Lines>0</Lines>
  <Paragraphs>1036</Paragraphs>
  <Slides>89</Slides>
  <Notes>2</Notes>
  <HiddenSlides>0</HiddenSlides>
  <MMClips>0</MMClips>
  <ScaleCrop>false</ScaleCrop>
  <HeadingPairs>
    <vt:vector size="4" baseType="variant">
      <vt:variant>
        <vt:lpstr>Tema</vt:lpstr>
      </vt:variant>
      <vt:variant>
        <vt:i4>4</vt:i4>
      </vt:variant>
      <vt:variant>
        <vt:lpstr>Titoli diapositive</vt:lpstr>
      </vt:variant>
      <vt:variant>
        <vt:i4>89</vt:i4>
      </vt:variant>
    </vt:vector>
  </HeadingPairs>
  <TitlesOfParts>
    <vt:vector size="93" baseType="lpstr">
      <vt:lpstr>Default - Title Slide</vt:lpstr>
      <vt:lpstr>Default - Title and Content</vt:lpstr>
      <vt:lpstr>Default - 1_Title Slide</vt:lpstr>
      <vt:lpstr>Default - 1_Title and Content</vt:lpstr>
      <vt:lpstr>Presentazione standard di PowerPoint</vt:lpstr>
      <vt:lpstr>Presentazione standard di PowerPoint</vt:lpstr>
      <vt:lpstr>Presentazione standard di PowerPoint</vt:lpstr>
      <vt:lpstr>Full lifecycle of a microservice: how to realize a fault-tolerant and reliable architecture and deliver it as a Docker container or in a Cloud environment</vt:lpstr>
      <vt:lpstr>Abstract  </vt:lpstr>
      <vt:lpstr>Business context   </vt:lpstr>
      <vt:lpstr>Business context</vt:lpstr>
      <vt:lpstr>Requirements</vt:lpstr>
      <vt:lpstr>Requirements</vt:lpstr>
      <vt:lpstr>Requirements</vt:lpstr>
      <vt:lpstr>Requirements fullfilment: Microservices Design Pattern</vt:lpstr>
      <vt:lpstr>Microservices: implementing the «Database per Service» pattern</vt:lpstr>
      <vt:lpstr>Microservices: implementing the «Database per Service» pattern</vt:lpstr>
      <vt:lpstr>Presentazione standard di PowerPoint</vt:lpstr>
      <vt:lpstr>Requirements fullfilment: Technology stack</vt:lpstr>
      <vt:lpstr>Technology stack</vt:lpstr>
      <vt:lpstr>Technology stack</vt:lpstr>
      <vt:lpstr>Technology stack</vt:lpstr>
      <vt:lpstr>Technology stack</vt:lpstr>
      <vt:lpstr>Technology stack</vt:lpstr>
      <vt:lpstr>Technology stack</vt:lpstr>
      <vt:lpstr>Technology stack</vt:lpstr>
      <vt:lpstr>Technology stack</vt:lpstr>
      <vt:lpstr>Technology stack</vt:lpstr>
      <vt:lpstr>(Requirements fullfilment:)Lifecycle process</vt:lpstr>
      <vt:lpstr>Requirements fullfilment: Lifecycle process</vt:lpstr>
      <vt:lpstr>Lifecycle process</vt:lpstr>
      <vt:lpstr>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Presentazione standard di PowerPoint</vt:lpstr>
      <vt:lpstr>INTEGRATION TEST</vt:lpstr>
      <vt:lpstr>Docker</vt:lpstr>
      <vt:lpstr>Docker</vt:lpstr>
      <vt:lpstr>Docker</vt:lpstr>
      <vt:lpstr>Docker and Spring Boot </vt:lpstr>
      <vt:lpstr>Docker commands Docker to package Spring Boot applications</vt:lpstr>
      <vt:lpstr>INTEGRATION TEST</vt:lpstr>
      <vt:lpstr>Presentazione standard di PowerPoint</vt:lpstr>
      <vt:lpstr>QUALITY ASSURANCE</vt:lpstr>
      <vt:lpstr>QUALITY ASSURANCE</vt:lpstr>
      <vt:lpstr>Docker Hub</vt:lpstr>
      <vt:lpstr>Docker Hub</vt:lpstr>
      <vt:lpstr>Jenkins@Openshift</vt:lpstr>
      <vt:lpstr>Presentazione standard di PowerPoint</vt:lpstr>
      <vt:lpstr>QUALITY ASSURANCE</vt:lpstr>
      <vt:lpstr>PRODUCTION</vt:lpstr>
      <vt:lpstr>Presentazione standard di PowerPoint</vt:lpstr>
      <vt:lpstr>Event driven architecture: transaction issues</vt:lpstr>
      <vt:lpstr>Event driven architecture: transaction issues</vt:lpstr>
      <vt:lpstr>Event driven architecture: transaction issues</vt:lpstr>
      <vt:lpstr>Event driven architecture System landscape</vt:lpstr>
      <vt:lpstr>Apache Kafka</vt:lpstr>
      <vt:lpstr>Presentazione standard di PowerPoint</vt:lpstr>
      <vt:lpstr>Presentazione standard di PowerPoint</vt:lpstr>
      <vt:lpstr>Wiring Microservice: Discovery Service</vt:lpstr>
      <vt:lpstr>Discovery Services: Eureka</vt:lpstr>
      <vt:lpstr>Wiring Microservice: Discovery Service</vt:lpstr>
      <vt:lpstr>Wiring Microservice: Discovery Service SERVER</vt:lpstr>
      <vt:lpstr>Wiring Microservice: Discovery Service SERVICE</vt:lpstr>
      <vt:lpstr>Wiring Microservice: Discovery Service CONSUMER</vt:lpstr>
      <vt:lpstr>Wiring Microservice: Load balancing CONSUMER</vt:lpstr>
      <vt:lpstr>Wiring Microservice: Load balancing CONSUMER  feign client</vt:lpstr>
      <vt:lpstr>Microservice: Load Balancing</vt:lpstr>
      <vt:lpstr>Presentazione standard di PowerPoint</vt:lpstr>
      <vt:lpstr>Discovery and load balancing: system landscape </vt:lpstr>
      <vt:lpstr>Discovery and load balancing: system landscape </vt:lpstr>
      <vt:lpstr>Presentazione standard di PowerPoint</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Presentazione standard di PowerPoint</vt:lpstr>
      <vt:lpstr>Presentazione standard di PowerPoint</vt:lpstr>
      <vt:lpstr>Presentazione standard di PowerPoint</vt:lpstr>
      <vt:lpstr>System landscape</vt:lpstr>
      <vt:lpstr>System landscape</vt:lpstr>
      <vt:lpstr>System landscape</vt:lpstr>
      <vt:lpstr>System landscape</vt:lpstr>
      <vt:lpstr>Technology stack</vt:lpstr>
      <vt:lpstr>Microservices: implementing the «Database per Service» pattern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subject/>
  <dc:creator>Diana</dc:creator>
  <cp:keywords/>
  <dc:description/>
  <cp:lastModifiedBy>Poste Italiane S.P.A.</cp:lastModifiedBy>
  <cp:revision>544</cp:revision>
  <dcterms:modified xsi:type="dcterms:W3CDTF">2016-09-21T07:28:39Z</dcterms:modified>
</cp:coreProperties>
</file>